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70" r:id="rId2"/>
    <p:sldId id="272" r:id="rId3"/>
    <p:sldId id="285" r:id="rId4"/>
    <p:sldId id="278" r:id="rId5"/>
    <p:sldId id="286" r:id="rId6"/>
    <p:sldId id="279" r:id="rId7"/>
    <p:sldId id="309" r:id="rId8"/>
    <p:sldId id="288" r:id="rId9"/>
    <p:sldId id="359" r:id="rId10"/>
    <p:sldId id="360" r:id="rId11"/>
    <p:sldId id="356" r:id="rId12"/>
    <p:sldId id="355" r:id="rId13"/>
    <p:sldId id="357" r:id="rId14"/>
    <p:sldId id="358" r:id="rId15"/>
    <p:sldId id="361" r:id="rId16"/>
    <p:sldId id="362" r:id="rId17"/>
    <p:sldId id="3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7"/>
    <p:restoredTop sz="64490"/>
  </p:normalViewPr>
  <p:slideViewPr>
    <p:cSldViewPr snapToGrid="0">
      <p:cViewPr varScale="1">
        <p:scale>
          <a:sx n="80" d="100"/>
          <a:sy n="80" d="100"/>
        </p:scale>
        <p:origin x="2200" y="184"/>
      </p:cViewPr>
      <p:guideLst/>
    </p:cSldViewPr>
  </p:slideViewPr>
  <p:notesTextViewPr>
    <p:cViewPr>
      <p:scale>
        <a:sx n="1" d="1"/>
        <a:sy n="1" d="1"/>
      </p:scale>
      <p:origin x="0" y="-212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8D987-88FC-0844-9E89-D96F296999A3}" type="datetimeFigureOut">
              <a:rPr lang="en-US" smtClean="0"/>
              <a:t>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2D5F3-388D-7949-B844-8F6628706E57}" type="slidenum">
              <a:rPr lang="en-US" smtClean="0"/>
              <a:t>‹#›</a:t>
            </a:fld>
            <a:endParaRPr lang="en-US"/>
          </a:p>
        </p:txBody>
      </p:sp>
    </p:spTree>
    <p:extLst>
      <p:ext uri="{BB962C8B-B14F-4D97-AF65-F5344CB8AC3E}">
        <p14:creationId xmlns:p14="http://schemas.microsoft.com/office/powerpoint/2010/main" val="3252742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1093043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 consist of two networks: a generator and a discriminator.</a:t>
            </a:r>
          </a:p>
          <a:p>
            <a:endParaRPr lang="en-US" dirty="0"/>
          </a:p>
          <a:p>
            <a:r>
              <a:rPr lang="en-US" dirty="0"/>
              <a:t>The job of the generator is to take noise and turn it into images. The job of the discriminator is to tell the difference between the fakes and the reals. So at the end of training, you now have two models: one that is useful for generating fake images, and another that is good at detecting fake images.</a:t>
            </a:r>
          </a:p>
          <a:p>
            <a:endParaRPr lang="en-US" dirty="0"/>
          </a:p>
          <a:p>
            <a:r>
              <a:rPr lang="en-US" dirty="0"/>
              <a:t>The discriminator is usually a binary classifier.</a:t>
            </a:r>
          </a:p>
          <a:p>
            <a:endParaRPr lang="en-US" dirty="0"/>
          </a:p>
          <a:p>
            <a:r>
              <a:rPr lang="en-US" dirty="0"/>
              <a:t>The generator aims to </a:t>
            </a:r>
            <a:r>
              <a:rPr lang="en-US" dirty="0" err="1"/>
              <a:t>implicitely</a:t>
            </a:r>
            <a:r>
              <a:rPr lang="en-US" dirty="0"/>
              <a:t> model the data distribution.</a:t>
            </a:r>
          </a:p>
          <a:p>
            <a:endParaRPr lang="en-US" dirty="0"/>
          </a:p>
          <a:p>
            <a:r>
              <a:rPr lang="en-US" b="1" u="sng" dirty="0"/>
              <a:t>Overview of the training process</a:t>
            </a:r>
          </a:p>
          <a:p>
            <a:pPr marL="171450" indent="-171450">
              <a:buFontTx/>
              <a:buChar char="-"/>
            </a:pPr>
            <a:r>
              <a:rPr lang="en-US" dirty="0"/>
              <a:t>Get a batch of real images and labels (all ones)</a:t>
            </a:r>
          </a:p>
          <a:p>
            <a:pPr marL="171450" indent="-171450">
              <a:buFontTx/>
              <a:buChar char="-"/>
            </a:pPr>
            <a:r>
              <a:rPr lang="en-US" dirty="0"/>
              <a:t>Pass the real images through the discriminator and get the predicted labels</a:t>
            </a:r>
          </a:p>
          <a:p>
            <a:pPr marL="171450" indent="-171450">
              <a:buFontTx/>
              <a:buChar char="-"/>
            </a:pPr>
            <a:r>
              <a:rPr lang="en-US" dirty="0" err="1"/>
              <a:t>D_loss_real</a:t>
            </a:r>
            <a:r>
              <a:rPr lang="en-US" dirty="0"/>
              <a:t> = </a:t>
            </a:r>
            <a:r>
              <a:rPr lang="en-US" dirty="0" err="1"/>
              <a:t>BCELoss</a:t>
            </a:r>
            <a:r>
              <a:rPr lang="en-US" dirty="0"/>
              <a:t>(</a:t>
            </a:r>
            <a:r>
              <a:rPr lang="en-US" dirty="0" err="1"/>
              <a:t>real_predicted</a:t>
            </a:r>
            <a:r>
              <a:rPr lang="en-US" dirty="0"/>
              <a:t>, </a:t>
            </a:r>
            <a:r>
              <a:rPr lang="en-US" dirty="0" err="1"/>
              <a:t>real_labels</a:t>
            </a:r>
            <a:r>
              <a:rPr lang="en-US" dirty="0"/>
              <a:t>)</a:t>
            </a:r>
          </a:p>
          <a:p>
            <a:pPr marL="171450" indent="-171450">
              <a:buFontTx/>
              <a:buChar char="-"/>
            </a:pPr>
            <a:endParaRPr lang="en-US" dirty="0"/>
          </a:p>
          <a:p>
            <a:pPr marL="171450" indent="-171450">
              <a:buFontTx/>
              <a:buChar char="-"/>
            </a:pPr>
            <a:r>
              <a:rPr lang="en-US" dirty="0"/>
              <a:t>Generate random noise in latent space</a:t>
            </a:r>
          </a:p>
          <a:p>
            <a:pPr marL="171450" indent="-171450">
              <a:buFontTx/>
              <a:buChar char="-"/>
            </a:pPr>
            <a:r>
              <a:rPr lang="en-US" dirty="0"/>
              <a:t>Pass it into the generator and get some fake images</a:t>
            </a:r>
          </a:p>
          <a:p>
            <a:pPr marL="171450" indent="-171450">
              <a:buFontTx/>
              <a:buChar char="-"/>
            </a:pPr>
            <a:r>
              <a:rPr lang="en-US" dirty="0"/>
              <a:t>Pass the fake images through the discriminator and get the predicted labels</a:t>
            </a:r>
          </a:p>
          <a:p>
            <a:pPr marL="171450" indent="-171450">
              <a:buFontTx/>
              <a:buChar char="-"/>
            </a:pPr>
            <a:r>
              <a:rPr lang="en-US" dirty="0" err="1"/>
              <a:t>D_loss_fake</a:t>
            </a:r>
            <a:r>
              <a:rPr lang="en-US" dirty="0"/>
              <a:t> = </a:t>
            </a:r>
            <a:r>
              <a:rPr lang="en-US" dirty="0" err="1"/>
              <a:t>BCELoss</a:t>
            </a:r>
            <a:r>
              <a:rPr lang="en-US" dirty="0"/>
              <a:t>(</a:t>
            </a:r>
            <a:r>
              <a:rPr lang="en-US" dirty="0" err="1"/>
              <a:t>fake_predicted</a:t>
            </a:r>
            <a:r>
              <a:rPr lang="en-US" dirty="0"/>
              <a:t>, </a:t>
            </a:r>
            <a:r>
              <a:rPr lang="en-US" dirty="0" err="1"/>
              <a:t>fake_labels</a:t>
            </a:r>
            <a:r>
              <a:rPr lang="en-US" dirty="0"/>
              <a:t>)</a:t>
            </a:r>
          </a:p>
          <a:p>
            <a:pPr marL="171450" indent="-171450">
              <a:buFontTx/>
              <a:buChar char="-"/>
            </a:pPr>
            <a:endParaRPr lang="en-US" dirty="0"/>
          </a:p>
          <a:p>
            <a:pPr marL="171450" indent="-171450">
              <a:buFontTx/>
              <a:buChar char="-"/>
            </a:pPr>
            <a:r>
              <a:rPr lang="en-US" dirty="0"/>
              <a:t>Total loss = </a:t>
            </a:r>
            <a:r>
              <a:rPr lang="en-US" dirty="0" err="1"/>
              <a:t>D_loss_real</a:t>
            </a:r>
            <a:r>
              <a:rPr lang="en-US" dirty="0"/>
              <a:t> + </a:t>
            </a:r>
            <a:r>
              <a:rPr lang="en-US" dirty="0" err="1"/>
              <a:t>D_loss_fake</a:t>
            </a:r>
            <a:endParaRPr lang="en-US" dirty="0"/>
          </a:p>
          <a:p>
            <a:pPr marL="171450" indent="-171450">
              <a:buFontTx/>
              <a:buChar char="-"/>
            </a:pPr>
            <a:r>
              <a:rPr lang="en-US" dirty="0"/>
              <a:t>Use this loss to adjust the discriminator</a:t>
            </a:r>
          </a:p>
          <a:p>
            <a:pPr marL="171450" indent="-171450">
              <a:buFontTx/>
              <a:buChar char="-"/>
            </a:pPr>
            <a:endParaRPr lang="en-US" dirty="0"/>
          </a:p>
          <a:p>
            <a:pPr marL="171450" indent="-171450">
              <a:buFontTx/>
              <a:buChar char="-"/>
            </a:pPr>
            <a:r>
              <a:rPr lang="en-US" dirty="0"/>
              <a:t>We now need to train G to fool D.</a:t>
            </a:r>
          </a:p>
          <a:p>
            <a:pPr marL="171450" indent="-171450">
              <a:buFontTx/>
              <a:buChar char="-"/>
            </a:pPr>
            <a:r>
              <a:rPr lang="en-US" dirty="0"/>
              <a:t>Generate fake data, and feed it into D.</a:t>
            </a:r>
          </a:p>
          <a:p>
            <a:pPr marL="171450" indent="-171450">
              <a:buFontTx/>
              <a:buChar char="-"/>
            </a:pPr>
            <a:r>
              <a:rPr lang="en-US" dirty="0" err="1"/>
              <a:t>BCELoss</a:t>
            </a:r>
            <a:r>
              <a:rPr lang="en-US" dirty="0"/>
              <a:t>(</a:t>
            </a:r>
            <a:r>
              <a:rPr lang="en-US" dirty="0" err="1"/>
              <a:t>fake_predicted</a:t>
            </a:r>
            <a:r>
              <a:rPr lang="en-US" dirty="0"/>
              <a:t>, </a:t>
            </a:r>
            <a:r>
              <a:rPr lang="en-US" dirty="0" err="1"/>
              <a:t>real_labels</a:t>
            </a:r>
            <a:r>
              <a:rPr lang="en-US" dirty="0"/>
              <a:t>)</a:t>
            </a:r>
          </a:p>
          <a:p>
            <a:pPr marL="171450" indent="-171450">
              <a:buFontTx/>
              <a:buChar char="-"/>
            </a:pPr>
            <a:r>
              <a:rPr lang="en-US" dirty="0" err="1"/>
              <a:t>Propogate</a:t>
            </a:r>
            <a:r>
              <a:rPr lang="en-US" dirty="0"/>
              <a:t> this loss through G.</a:t>
            </a:r>
          </a:p>
          <a:p>
            <a:endParaRPr lang="en-US" dirty="0"/>
          </a:p>
          <a:p>
            <a:r>
              <a:rPr lang="en-US" dirty="0"/>
              <a:t>So we have two distinct training steps, one for the discriminator and one for the generator. In the first step, the discriminator is presented with the correct labels, because we want it to be good at detecting fakes and real. At this stage, the generator is not updated.</a:t>
            </a:r>
          </a:p>
          <a:p>
            <a:endParaRPr lang="en-US" dirty="0"/>
          </a:p>
          <a:p>
            <a:r>
              <a:rPr lang="en-US" dirty="0"/>
              <a:t>The second training stage is for the generator – the discriminator is fed only generated data all labeled real. The discriminator is not updated.</a:t>
            </a:r>
          </a:p>
          <a:p>
            <a:endParaRPr lang="en-US" dirty="0"/>
          </a:p>
          <a:p>
            <a:r>
              <a:rPr lang="en-US" dirty="0"/>
              <a:t>Success is when D can do no better than a </a:t>
            </a:r>
            <a:r>
              <a:rPr lang="en-US"/>
              <a:t>random guess.</a:t>
            </a:r>
            <a:endParaRPr lang="en-US" dirty="0"/>
          </a:p>
        </p:txBody>
      </p:sp>
      <p:sp>
        <p:nvSpPr>
          <p:cNvPr id="4" name="Slide Number Placeholder 3"/>
          <p:cNvSpPr>
            <a:spLocks noGrp="1"/>
          </p:cNvSpPr>
          <p:nvPr>
            <p:ph type="sldNum" sz="quarter" idx="5"/>
          </p:nvPr>
        </p:nvSpPr>
        <p:spPr/>
        <p:txBody>
          <a:bodyPr/>
          <a:lstStyle/>
          <a:p>
            <a:fld id="{D2A53D04-30F4-2B4F-ABCF-FF9B8089A927}" type="slidenum">
              <a:rPr lang="en-US" smtClean="0"/>
              <a:t>12</a:t>
            </a:fld>
            <a:endParaRPr lang="en-US"/>
          </a:p>
        </p:txBody>
      </p:sp>
    </p:spTree>
    <p:extLst>
      <p:ext uri="{BB962C8B-B14F-4D97-AF65-F5344CB8AC3E}">
        <p14:creationId xmlns:p14="http://schemas.microsoft.com/office/powerpoint/2010/main" val="2447340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StyleGAN paper from Nvidia.</a:t>
            </a:r>
          </a:p>
          <a:p>
            <a:endParaRPr lang="en-US" dirty="0"/>
          </a:p>
          <a:p>
            <a:r>
              <a:rPr lang="en-GB" dirty="0"/>
              <a:t>A Style-Based Generator Architecture for Generative Adversarial Networks</a:t>
            </a:r>
            <a:r>
              <a:rPr lang="en-US" dirty="0"/>
              <a:t>, </a:t>
            </a:r>
            <a:r>
              <a:rPr lang="en-US" dirty="0" err="1"/>
              <a:t>Karras</a:t>
            </a:r>
            <a:r>
              <a:rPr lang="en-US" dirty="0"/>
              <a:t> et al 2019 ~10k citations</a:t>
            </a:r>
          </a:p>
          <a:p>
            <a:endParaRPr lang="en-US" dirty="0"/>
          </a:p>
          <a:p>
            <a:r>
              <a:rPr lang="en-US" dirty="0"/>
              <a:t>Numerous sub-types including </a:t>
            </a:r>
            <a:r>
              <a:rPr lang="en-US" dirty="0" err="1"/>
              <a:t>CycleGAN</a:t>
            </a:r>
            <a:r>
              <a:rPr lang="en-US" dirty="0"/>
              <a:t> and StyleGAN. This is when deepfakes started to become a real issue.</a:t>
            </a:r>
          </a:p>
        </p:txBody>
      </p:sp>
      <p:sp>
        <p:nvSpPr>
          <p:cNvPr id="4" name="Slide Number Placeholder 3"/>
          <p:cNvSpPr>
            <a:spLocks noGrp="1"/>
          </p:cNvSpPr>
          <p:nvPr>
            <p:ph type="sldNum" sz="quarter" idx="5"/>
          </p:nvPr>
        </p:nvSpPr>
        <p:spPr/>
        <p:txBody>
          <a:bodyPr/>
          <a:lstStyle/>
          <a:p>
            <a:fld id="{D2A53D04-30F4-2B4F-ABCF-FF9B8089A927}" type="slidenum">
              <a:rPr lang="en-US" smtClean="0"/>
              <a:t>13</a:t>
            </a:fld>
            <a:endParaRPr lang="en-US"/>
          </a:p>
        </p:txBody>
      </p:sp>
    </p:spTree>
    <p:extLst>
      <p:ext uri="{BB962C8B-B14F-4D97-AF65-F5344CB8AC3E}">
        <p14:creationId xmlns:p14="http://schemas.microsoft.com/office/powerpoint/2010/main" val="4059686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 Collapse – when the GAN learns to map several different input values to same output point</a:t>
            </a:r>
          </a:p>
          <a:p>
            <a:endParaRPr lang="en-US" dirty="0"/>
          </a:p>
          <a:p>
            <a:r>
              <a:rPr lang="en-US" dirty="0"/>
              <a:t>The discriminator wants to minimize BCE loss, and the generator wants to minimize loss by making the discriminator output 1s for it’s images!</a:t>
            </a:r>
          </a:p>
          <a:p>
            <a:endParaRPr lang="en-US" dirty="0"/>
          </a:p>
          <a:p>
            <a:r>
              <a:rPr lang="en-US" dirty="0"/>
              <a:t>This is a zero-sum game – when one model improves, the job of the other one becomes harder</a:t>
            </a:r>
          </a:p>
        </p:txBody>
      </p:sp>
      <p:sp>
        <p:nvSpPr>
          <p:cNvPr id="4" name="Slide Number Placeholder 3"/>
          <p:cNvSpPr>
            <a:spLocks noGrp="1"/>
          </p:cNvSpPr>
          <p:nvPr>
            <p:ph type="sldNum" sz="quarter" idx="5"/>
          </p:nvPr>
        </p:nvSpPr>
        <p:spPr/>
        <p:txBody>
          <a:bodyPr/>
          <a:lstStyle/>
          <a:p>
            <a:fld id="{D2A53D04-30F4-2B4F-ABCF-FF9B8089A927}" type="slidenum">
              <a:rPr lang="en-US" smtClean="0"/>
              <a:t>14</a:t>
            </a:fld>
            <a:endParaRPr lang="en-US"/>
          </a:p>
        </p:txBody>
      </p:sp>
    </p:spTree>
    <p:extLst>
      <p:ext uri="{BB962C8B-B14F-4D97-AF65-F5344CB8AC3E}">
        <p14:creationId xmlns:p14="http://schemas.microsoft.com/office/powerpoint/2010/main" val="1955662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2017, we were introduced to scaled dot product attention.</a:t>
            </a:r>
          </a:p>
          <a:p>
            <a:endParaRPr lang="en-US" dirty="0"/>
          </a:p>
          <a:p>
            <a:r>
              <a:rPr lang="en-US" dirty="0"/>
              <a:t>Since the release of GPT-3.5 in late 2022, and GPT-4 in early 2023, LLMs have dominated the AI landscape.</a:t>
            </a:r>
          </a:p>
        </p:txBody>
      </p:sp>
      <p:sp>
        <p:nvSpPr>
          <p:cNvPr id="4" name="Slide Number Placeholder 3"/>
          <p:cNvSpPr>
            <a:spLocks noGrp="1"/>
          </p:cNvSpPr>
          <p:nvPr>
            <p:ph type="sldNum" sz="quarter" idx="5"/>
          </p:nvPr>
        </p:nvSpPr>
        <p:spPr/>
        <p:txBody>
          <a:bodyPr/>
          <a:lstStyle/>
          <a:p>
            <a:fld id="{1862D5F3-388D-7949-B844-8F6628706E57}" type="slidenum">
              <a:rPr lang="en-US" smtClean="0"/>
              <a:t>15</a:t>
            </a:fld>
            <a:endParaRPr lang="en-US"/>
          </a:p>
        </p:txBody>
      </p:sp>
    </p:spTree>
    <p:extLst>
      <p:ext uri="{BB962C8B-B14F-4D97-AF65-F5344CB8AC3E}">
        <p14:creationId xmlns:p14="http://schemas.microsoft.com/office/powerpoint/2010/main" val="3324786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2D5F3-388D-7949-B844-8F6628706E57}" type="slidenum">
              <a:rPr lang="en-US" smtClean="0"/>
              <a:t>16</a:t>
            </a:fld>
            <a:endParaRPr lang="en-US"/>
          </a:p>
        </p:txBody>
      </p:sp>
    </p:spTree>
    <p:extLst>
      <p:ext uri="{BB962C8B-B14F-4D97-AF65-F5344CB8AC3E}">
        <p14:creationId xmlns:p14="http://schemas.microsoft.com/office/powerpoint/2010/main" val="908578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2D5F3-388D-7949-B844-8F6628706E57}" type="slidenum">
              <a:rPr lang="en-US" smtClean="0"/>
              <a:t>17</a:t>
            </a:fld>
            <a:endParaRPr lang="en-US"/>
          </a:p>
        </p:txBody>
      </p:sp>
    </p:spTree>
    <p:extLst>
      <p:ext uri="{BB962C8B-B14F-4D97-AF65-F5344CB8AC3E}">
        <p14:creationId xmlns:p14="http://schemas.microsoft.com/office/powerpoint/2010/main" val="738201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Diffusion Models workshop.</a:t>
            </a:r>
          </a:p>
          <a:p>
            <a:endParaRPr lang="en-US" dirty="0"/>
          </a:p>
          <a:p>
            <a:r>
              <a:rPr lang="en-US" dirty="0"/>
              <a:t>Just briefly, we’re going to cover an overview of Diffusion models and how they work, what is available, and how to use them. In the course of this, we’d also like to find out more about what you are proposing to do with diffusion as well.</a:t>
            </a:r>
          </a:p>
          <a:p>
            <a:endParaRPr lang="en-US" dirty="0"/>
          </a:p>
          <a:p>
            <a:r>
              <a:rPr lang="en-US" dirty="0"/>
              <a:t>There will be no actual coding going on here, we’re just going to cover core concepts, but during the course of the workshop, I’ll direct you to some relevant code in the </a:t>
            </a:r>
            <a:r>
              <a:rPr lang="en-US" dirty="0" err="1"/>
              <a:t>github</a:t>
            </a:r>
            <a:r>
              <a:rPr lang="en-US" dirty="0"/>
              <a:t> repo.</a:t>
            </a:r>
          </a:p>
        </p:txBody>
      </p:sp>
      <p:sp>
        <p:nvSpPr>
          <p:cNvPr id="4" name="Slide Number Placeholder 3"/>
          <p:cNvSpPr>
            <a:spLocks noGrp="1"/>
          </p:cNvSpPr>
          <p:nvPr>
            <p:ph type="sldNum" sz="quarter" idx="5"/>
          </p:nvPr>
        </p:nvSpPr>
        <p:spPr/>
        <p:txBody>
          <a:bodyPr/>
          <a:lstStyle/>
          <a:p>
            <a:fld id="{6184AF57-4BD4-7D48-A093-6530DDD8C062}" type="slidenum">
              <a:rPr lang="en-US" smtClean="0"/>
              <a:t>2</a:t>
            </a:fld>
            <a:endParaRPr lang="en-US"/>
          </a:p>
        </p:txBody>
      </p:sp>
    </p:spTree>
    <p:extLst>
      <p:ext uri="{BB962C8B-B14F-4D97-AF65-F5344CB8AC3E}">
        <p14:creationId xmlns:p14="http://schemas.microsoft.com/office/powerpoint/2010/main" val="214417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Accelerate program.</a:t>
            </a:r>
          </a:p>
          <a:p>
            <a:r>
              <a:rPr lang="en-US" dirty="0"/>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dirty="0"/>
          </a:p>
          <a:p>
            <a:r>
              <a:rPr lang="en-US" dirty="0"/>
              <a:t>We are ultimately here to facilitate this process of integrating AI into research.</a:t>
            </a:r>
          </a:p>
          <a:p>
            <a:endParaRPr lang="en-US" dirty="0"/>
          </a:p>
          <a:p>
            <a:r>
              <a:rPr lang="en-US" dirty="0"/>
              <a:t>Just a brief about us:</a:t>
            </a:r>
          </a:p>
          <a:p>
            <a:endParaRPr lang="en-US" dirty="0"/>
          </a:p>
          <a:p>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Over the last year, about 90% of my work has been large language model focused. </a:t>
            </a: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6</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7</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GenAI</a:t>
            </a:r>
            <a:r>
              <a:rPr lang="en-US" dirty="0"/>
              <a:t> interest began to grow in the mid-late 2000s. Geoffrey Hinton revitalized the RBM in 2006 to produce some handwritten digits.</a:t>
            </a:r>
          </a:p>
          <a:p>
            <a:endParaRPr lang="en-US" dirty="0"/>
          </a:p>
          <a:p>
            <a:r>
              <a:rPr lang="en-US" dirty="0"/>
              <a:t>RBM are binary neuron networks, typically two layers.</a:t>
            </a:r>
          </a:p>
        </p:txBody>
      </p:sp>
      <p:sp>
        <p:nvSpPr>
          <p:cNvPr id="4" name="Slide Number Placeholder 3"/>
          <p:cNvSpPr>
            <a:spLocks noGrp="1"/>
          </p:cNvSpPr>
          <p:nvPr>
            <p:ph type="sldNum" sz="quarter" idx="5"/>
          </p:nvPr>
        </p:nvSpPr>
        <p:spPr/>
        <p:txBody>
          <a:bodyPr/>
          <a:lstStyle/>
          <a:p>
            <a:fld id="{1862D5F3-388D-7949-B844-8F6628706E57}" type="slidenum">
              <a:rPr lang="en-US" smtClean="0"/>
              <a:t>9</a:t>
            </a:fld>
            <a:endParaRPr lang="en-US"/>
          </a:p>
        </p:txBody>
      </p:sp>
    </p:spTree>
    <p:extLst>
      <p:ext uri="{BB962C8B-B14F-4D97-AF65-F5344CB8AC3E}">
        <p14:creationId xmlns:p14="http://schemas.microsoft.com/office/powerpoint/2010/main" val="3423610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in 2014, we had the Generative Adversarial Network. For a while, GANs reigned supreme</a:t>
            </a:r>
          </a:p>
        </p:txBody>
      </p:sp>
      <p:sp>
        <p:nvSpPr>
          <p:cNvPr id="4" name="Slide Number Placeholder 3"/>
          <p:cNvSpPr>
            <a:spLocks noGrp="1"/>
          </p:cNvSpPr>
          <p:nvPr>
            <p:ph type="sldNum" sz="quarter" idx="5"/>
          </p:nvPr>
        </p:nvSpPr>
        <p:spPr/>
        <p:txBody>
          <a:bodyPr/>
          <a:lstStyle/>
          <a:p>
            <a:fld id="{D2A53D04-30F4-2B4F-ABCF-FF9B8089A927}" type="slidenum">
              <a:rPr lang="en-US" smtClean="0"/>
              <a:t>11</a:t>
            </a:fld>
            <a:endParaRPr lang="en-US"/>
          </a:p>
        </p:txBody>
      </p:sp>
    </p:spTree>
    <p:extLst>
      <p:ext uri="{BB962C8B-B14F-4D97-AF65-F5344CB8AC3E}">
        <p14:creationId xmlns:p14="http://schemas.microsoft.com/office/powerpoint/2010/main" val="597536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735C-8796-7ABE-7039-21E05112C50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87AABEA-2C1B-4ED4-3BF3-63A0900EA7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D7A1566-DF6A-4B17-A46E-88A5B352B398}"/>
              </a:ext>
            </a:extLst>
          </p:cNvPr>
          <p:cNvSpPr>
            <a:spLocks noGrp="1"/>
          </p:cNvSpPr>
          <p:nvPr>
            <p:ph type="dt" sz="half" idx="10"/>
          </p:nvPr>
        </p:nvSpPr>
        <p:spPr/>
        <p:txBody>
          <a:bodyPr/>
          <a:lstStyle/>
          <a:p>
            <a:fld id="{3585A5E5-4393-194F-9154-0649AE680353}" type="datetimeFigureOut">
              <a:rPr lang="en-US" smtClean="0"/>
              <a:t>11/5/24</a:t>
            </a:fld>
            <a:endParaRPr lang="en-US"/>
          </a:p>
        </p:txBody>
      </p:sp>
      <p:sp>
        <p:nvSpPr>
          <p:cNvPr id="5" name="Footer Placeholder 4">
            <a:extLst>
              <a:ext uri="{FF2B5EF4-FFF2-40B4-BE49-F238E27FC236}">
                <a16:creationId xmlns:a16="http://schemas.microsoft.com/office/drawing/2014/main" id="{013649B4-FA09-5E07-58C4-047054AFB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1D74F-58D5-586A-D3DF-03C408F6F26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603601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69A5-8BA3-AD82-659C-0B5F90BB25F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01C6F1-BA69-DA4D-847D-A374BDFDFC6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D7C18-F796-5E47-600B-D0FD95A01CBB}"/>
              </a:ext>
            </a:extLst>
          </p:cNvPr>
          <p:cNvSpPr>
            <a:spLocks noGrp="1"/>
          </p:cNvSpPr>
          <p:nvPr>
            <p:ph type="dt" sz="half" idx="10"/>
          </p:nvPr>
        </p:nvSpPr>
        <p:spPr/>
        <p:txBody>
          <a:bodyPr/>
          <a:lstStyle/>
          <a:p>
            <a:fld id="{3585A5E5-4393-194F-9154-0649AE680353}" type="datetimeFigureOut">
              <a:rPr lang="en-US" smtClean="0"/>
              <a:t>11/5/24</a:t>
            </a:fld>
            <a:endParaRPr lang="en-US"/>
          </a:p>
        </p:txBody>
      </p:sp>
      <p:sp>
        <p:nvSpPr>
          <p:cNvPr id="5" name="Footer Placeholder 4">
            <a:extLst>
              <a:ext uri="{FF2B5EF4-FFF2-40B4-BE49-F238E27FC236}">
                <a16:creationId xmlns:a16="http://schemas.microsoft.com/office/drawing/2014/main" id="{A89C6318-410B-A8D2-1232-72DD67545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EBCB1-2F9E-6CD4-023C-BCC992F81851}"/>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492161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5B5C75-4E88-EA82-076E-3B7693628C8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70599C0-E251-C494-BF74-D81510F487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EE3E48-4CC7-4E90-CECA-E95E9CB08931}"/>
              </a:ext>
            </a:extLst>
          </p:cNvPr>
          <p:cNvSpPr>
            <a:spLocks noGrp="1"/>
          </p:cNvSpPr>
          <p:nvPr>
            <p:ph type="dt" sz="half" idx="10"/>
          </p:nvPr>
        </p:nvSpPr>
        <p:spPr/>
        <p:txBody>
          <a:bodyPr/>
          <a:lstStyle/>
          <a:p>
            <a:fld id="{3585A5E5-4393-194F-9154-0649AE680353}" type="datetimeFigureOut">
              <a:rPr lang="en-US" smtClean="0"/>
              <a:t>11/5/24</a:t>
            </a:fld>
            <a:endParaRPr lang="en-US"/>
          </a:p>
        </p:txBody>
      </p:sp>
      <p:sp>
        <p:nvSpPr>
          <p:cNvPr id="5" name="Footer Placeholder 4">
            <a:extLst>
              <a:ext uri="{FF2B5EF4-FFF2-40B4-BE49-F238E27FC236}">
                <a16:creationId xmlns:a16="http://schemas.microsoft.com/office/drawing/2014/main" id="{7192FE8E-B1EF-0443-E8C6-33FBD7A76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D8D2B-91C3-3660-7B16-CE676502252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3056203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2483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066898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649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A18E-F04B-4506-FEF4-099BAB1B19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D02039-7407-4551-397D-E7C19C1C08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3DFA09-2624-1FB2-1258-A51DD9868506}"/>
              </a:ext>
            </a:extLst>
          </p:cNvPr>
          <p:cNvSpPr>
            <a:spLocks noGrp="1"/>
          </p:cNvSpPr>
          <p:nvPr>
            <p:ph type="dt" sz="half" idx="10"/>
          </p:nvPr>
        </p:nvSpPr>
        <p:spPr/>
        <p:txBody>
          <a:bodyPr/>
          <a:lstStyle/>
          <a:p>
            <a:fld id="{3585A5E5-4393-194F-9154-0649AE680353}" type="datetimeFigureOut">
              <a:rPr lang="en-US" smtClean="0"/>
              <a:t>11/5/24</a:t>
            </a:fld>
            <a:endParaRPr lang="en-US"/>
          </a:p>
        </p:txBody>
      </p:sp>
      <p:sp>
        <p:nvSpPr>
          <p:cNvPr id="5" name="Footer Placeholder 4">
            <a:extLst>
              <a:ext uri="{FF2B5EF4-FFF2-40B4-BE49-F238E27FC236}">
                <a16:creationId xmlns:a16="http://schemas.microsoft.com/office/drawing/2014/main" id="{1581A8C9-0DDA-2C38-E5D0-C0BADD9AF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7CEC2-15C0-211B-BD05-49849EF3B730}"/>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1014176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8BEF-1480-D9ED-9450-19E636D205B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B73DD98-97A6-B1CD-9470-B7DCBD600D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7F95C3C-6518-6D37-8489-2BB74B95B021}"/>
              </a:ext>
            </a:extLst>
          </p:cNvPr>
          <p:cNvSpPr>
            <a:spLocks noGrp="1"/>
          </p:cNvSpPr>
          <p:nvPr>
            <p:ph type="dt" sz="half" idx="10"/>
          </p:nvPr>
        </p:nvSpPr>
        <p:spPr/>
        <p:txBody>
          <a:bodyPr/>
          <a:lstStyle/>
          <a:p>
            <a:fld id="{3585A5E5-4393-194F-9154-0649AE680353}" type="datetimeFigureOut">
              <a:rPr lang="en-US" smtClean="0"/>
              <a:t>11/5/24</a:t>
            </a:fld>
            <a:endParaRPr lang="en-US"/>
          </a:p>
        </p:txBody>
      </p:sp>
      <p:sp>
        <p:nvSpPr>
          <p:cNvPr id="5" name="Footer Placeholder 4">
            <a:extLst>
              <a:ext uri="{FF2B5EF4-FFF2-40B4-BE49-F238E27FC236}">
                <a16:creationId xmlns:a16="http://schemas.microsoft.com/office/drawing/2014/main" id="{926B124C-3D52-6641-D4E1-AC0AE3538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26A85-DC64-2CC5-7FDB-DC6E78528F9D}"/>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37258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CFBF-C6C0-BE4E-C666-5DA812584CB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C265CA7-CBF3-1E40-153B-AAC1BE56B9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5373C4-4943-DC4A-BC5C-6E34AADF6B6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35C65C6-49B3-CDA0-0CA2-95571FC56738}"/>
              </a:ext>
            </a:extLst>
          </p:cNvPr>
          <p:cNvSpPr>
            <a:spLocks noGrp="1"/>
          </p:cNvSpPr>
          <p:nvPr>
            <p:ph type="dt" sz="half" idx="10"/>
          </p:nvPr>
        </p:nvSpPr>
        <p:spPr/>
        <p:txBody>
          <a:bodyPr/>
          <a:lstStyle/>
          <a:p>
            <a:fld id="{3585A5E5-4393-194F-9154-0649AE680353}" type="datetimeFigureOut">
              <a:rPr lang="en-US" smtClean="0"/>
              <a:t>11/5/24</a:t>
            </a:fld>
            <a:endParaRPr lang="en-US"/>
          </a:p>
        </p:txBody>
      </p:sp>
      <p:sp>
        <p:nvSpPr>
          <p:cNvPr id="6" name="Footer Placeholder 5">
            <a:extLst>
              <a:ext uri="{FF2B5EF4-FFF2-40B4-BE49-F238E27FC236}">
                <a16:creationId xmlns:a16="http://schemas.microsoft.com/office/drawing/2014/main" id="{380D4AE3-BD50-FC6A-FFF7-90853AFF4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AA7CD-B372-9BBA-0790-4238FB066ED4}"/>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361707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F00E-58FD-CF30-7FE2-9B02B08C165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7586E3-C23F-2D62-7190-50A8D7303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3D99CE-C59E-A9E8-BBFE-7D60759E88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B501D45-CF28-0740-F565-3E27D85804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33B8361-C110-2A50-DB1F-0FDBBBBE64A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FAB834D-3979-A855-1A73-4F258539314E}"/>
              </a:ext>
            </a:extLst>
          </p:cNvPr>
          <p:cNvSpPr>
            <a:spLocks noGrp="1"/>
          </p:cNvSpPr>
          <p:nvPr>
            <p:ph type="dt" sz="half" idx="10"/>
          </p:nvPr>
        </p:nvSpPr>
        <p:spPr/>
        <p:txBody>
          <a:bodyPr/>
          <a:lstStyle/>
          <a:p>
            <a:fld id="{3585A5E5-4393-194F-9154-0649AE680353}" type="datetimeFigureOut">
              <a:rPr lang="en-US" smtClean="0"/>
              <a:t>11/5/24</a:t>
            </a:fld>
            <a:endParaRPr lang="en-US"/>
          </a:p>
        </p:txBody>
      </p:sp>
      <p:sp>
        <p:nvSpPr>
          <p:cNvPr id="8" name="Footer Placeholder 7">
            <a:extLst>
              <a:ext uri="{FF2B5EF4-FFF2-40B4-BE49-F238E27FC236}">
                <a16:creationId xmlns:a16="http://schemas.microsoft.com/office/drawing/2014/main" id="{97636D4E-7BAA-B8E9-8AFA-C81BFB0E24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26DD48-58F5-1F4A-F565-8C23452CA311}"/>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264592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EB47-935B-D493-8268-FE76D91831B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F346775-EE9E-75B9-5090-DDD889468D94}"/>
              </a:ext>
            </a:extLst>
          </p:cNvPr>
          <p:cNvSpPr>
            <a:spLocks noGrp="1"/>
          </p:cNvSpPr>
          <p:nvPr>
            <p:ph type="dt" sz="half" idx="10"/>
          </p:nvPr>
        </p:nvSpPr>
        <p:spPr/>
        <p:txBody>
          <a:bodyPr/>
          <a:lstStyle/>
          <a:p>
            <a:fld id="{3585A5E5-4393-194F-9154-0649AE680353}" type="datetimeFigureOut">
              <a:rPr lang="en-US" smtClean="0"/>
              <a:t>11/5/24</a:t>
            </a:fld>
            <a:endParaRPr lang="en-US"/>
          </a:p>
        </p:txBody>
      </p:sp>
      <p:sp>
        <p:nvSpPr>
          <p:cNvPr id="4" name="Footer Placeholder 3">
            <a:extLst>
              <a:ext uri="{FF2B5EF4-FFF2-40B4-BE49-F238E27FC236}">
                <a16:creationId xmlns:a16="http://schemas.microsoft.com/office/drawing/2014/main" id="{2724B982-84A9-6449-A1BB-58614B8FEF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04A63F-E67D-D0EA-D625-9DE4344FEC1C}"/>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467472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B680AC-CA1F-C2A1-491B-1F524AA325C1}"/>
              </a:ext>
            </a:extLst>
          </p:cNvPr>
          <p:cNvSpPr>
            <a:spLocks noGrp="1"/>
          </p:cNvSpPr>
          <p:nvPr>
            <p:ph type="dt" sz="half" idx="10"/>
          </p:nvPr>
        </p:nvSpPr>
        <p:spPr/>
        <p:txBody>
          <a:bodyPr/>
          <a:lstStyle/>
          <a:p>
            <a:fld id="{3585A5E5-4393-194F-9154-0649AE680353}" type="datetimeFigureOut">
              <a:rPr lang="en-US" smtClean="0"/>
              <a:t>11/5/24</a:t>
            </a:fld>
            <a:endParaRPr lang="en-US"/>
          </a:p>
        </p:txBody>
      </p:sp>
      <p:sp>
        <p:nvSpPr>
          <p:cNvPr id="3" name="Footer Placeholder 2">
            <a:extLst>
              <a:ext uri="{FF2B5EF4-FFF2-40B4-BE49-F238E27FC236}">
                <a16:creationId xmlns:a16="http://schemas.microsoft.com/office/drawing/2014/main" id="{CFD18A62-1F41-9334-9DC8-8FD2DA1355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88665D-74B2-2F5B-F83A-5631EB61F1CF}"/>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551229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2FE9-AB9F-B830-65B2-D638F84063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FAA67C-1AC8-D22D-35C9-BE539D28E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D2FFC45-915C-BACB-F4E7-863C9FFEF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C4E35-6906-E6A7-3823-DD8F93D7F46A}"/>
              </a:ext>
            </a:extLst>
          </p:cNvPr>
          <p:cNvSpPr>
            <a:spLocks noGrp="1"/>
          </p:cNvSpPr>
          <p:nvPr>
            <p:ph type="dt" sz="half" idx="10"/>
          </p:nvPr>
        </p:nvSpPr>
        <p:spPr/>
        <p:txBody>
          <a:bodyPr/>
          <a:lstStyle/>
          <a:p>
            <a:fld id="{3585A5E5-4393-194F-9154-0649AE680353}" type="datetimeFigureOut">
              <a:rPr lang="en-US" smtClean="0"/>
              <a:t>11/5/24</a:t>
            </a:fld>
            <a:endParaRPr lang="en-US"/>
          </a:p>
        </p:txBody>
      </p:sp>
      <p:sp>
        <p:nvSpPr>
          <p:cNvPr id="6" name="Footer Placeholder 5">
            <a:extLst>
              <a:ext uri="{FF2B5EF4-FFF2-40B4-BE49-F238E27FC236}">
                <a16:creationId xmlns:a16="http://schemas.microsoft.com/office/drawing/2014/main" id="{3206BF7C-170E-A638-1FC5-3A5E78A8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71D2FE-8FAA-D319-2056-F485921CEA1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372959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A975-273C-FA91-BDBF-A8F2717E64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2753FBF-EC6E-1D13-BF44-1FA2374A9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2B3C57-DEE2-BA5D-01E6-2C2A43BB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2C4BF9-9128-CB89-3E8F-D79525D8461A}"/>
              </a:ext>
            </a:extLst>
          </p:cNvPr>
          <p:cNvSpPr>
            <a:spLocks noGrp="1"/>
          </p:cNvSpPr>
          <p:nvPr>
            <p:ph type="dt" sz="half" idx="10"/>
          </p:nvPr>
        </p:nvSpPr>
        <p:spPr/>
        <p:txBody>
          <a:bodyPr/>
          <a:lstStyle/>
          <a:p>
            <a:fld id="{3585A5E5-4393-194F-9154-0649AE680353}" type="datetimeFigureOut">
              <a:rPr lang="en-US" smtClean="0"/>
              <a:t>11/5/24</a:t>
            </a:fld>
            <a:endParaRPr lang="en-US"/>
          </a:p>
        </p:txBody>
      </p:sp>
      <p:sp>
        <p:nvSpPr>
          <p:cNvPr id="6" name="Footer Placeholder 5">
            <a:extLst>
              <a:ext uri="{FF2B5EF4-FFF2-40B4-BE49-F238E27FC236}">
                <a16:creationId xmlns:a16="http://schemas.microsoft.com/office/drawing/2014/main" id="{3FB58946-A6F6-FC12-E068-6546325E4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C8AA9-5738-5B99-321A-F40071A4C430}"/>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100414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51689-6A5E-2009-C6A7-D505ED03ED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43251A-363A-7B4B-C76E-D2434E1BE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C5809B-93C8-2496-0938-14FDED2100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85A5E5-4393-194F-9154-0649AE680353}" type="datetimeFigureOut">
              <a:rPr lang="en-US" smtClean="0"/>
              <a:t>11/5/24</a:t>
            </a:fld>
            <a:endParaRPr lang="en-US"/>
          </a:p>
        </p:txBody>
      </p:sp>
      <p:sp>
        <p:nvSpPr>
          <p:cNvPr id="5" name="Footer Placeholder 4">
            <a:extLst>
              <a:ext uri="{FF2B5EF4-FFF2-40B4-BE49-F238E27FC236}">
                <a16:creationId xmlns:a16="http://schemas.microsoft.com/office/drawing/2014/main" id="{449823AC-D2CE-7A45-8AEB-A23D014C5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10BF4BE-3705-E791-D5F7-47E44BE986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12B88B-377A-D748-9574-98AD7069F256}" type="slidenum">
              <a:rPr lang="en-US" smtClean="0"/>
              <a:t>‹#›</a:t>
            </a:fld>
            <a:endParaRPr lang="en-US"/>
          </a:p>
        </p:txBody>
      </p:sp>
    </p:spTree>
    <p:extLst>
      <p:ext uri="{BB962C8B-B14F-4D97-AF65-F5344CB8AC3E}">
        <p14:creationId xmlns:p14="http://schemas.microsoft.com/office/powerpoint/2010/main" val="358554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gif"/><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cceleratescience/diffusion-model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Introduction to diffusion models</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Accelerate </a:t>
            </a:r>
            <a:r>
              <a:rPr lang="en-US" dirty="0" err="1"/>
              <a:t>Programme</a:t>
            </a:r>
            <a:r>
              <a:rPr lang="en-US" dirty="0"/>
              <a:t> for Scientific Discovery</a:t>
            </a:r>
          </a:p>
          <a:p>
            <a:endParaRPr lang="en-US" dirty="0"/>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D12E5D-5D6F-5EF1-4356-08009436E958}"/>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2C0F8C8F-C699-8153-1BAA-35FB2E3D4E58}"/>
              </a:ext>
            </a:extLst>
          </p:cNvPr>
          <p:cNvSpPr>
            <a:spLocks noGrp="1"/>
          </p:cNvSpPr>
          <p:nvPr>
            <p:ph type="body" sz="quarter" idx="11"/>
          </p:nvPr>
        </p:nvSpPr>
        <p:spPr/>
        <p:txBody>
          <a:bodyPr/>
          <a:lstStyle/>
          <a:p>
            <a:r>
              <a:rPr lang="en-US" dirty="0"/>
              <a:t>Variational Autoencoders</a:t>
            </a:r>
          </a:p>
        </p:txBody>
      </p:sp>
      <p:sp>
        <p:nvSpPr>
          <p:cNvPr id="4" name="Text Placeholder 3">
            <a:extLst>
              <a:ext uri="{FF2B5EF4-FFF2-40B4-BE49-F238E27FC236}">
                <a16:creationId xmlns:a16="http://schemas.microsoft.com/office/drawing/2014/main" id="{EED86F6E-E631-3BD8-2BEB-AC188FDD3052}"/>
              </a:ext>
            </a:extLst>
          </p:cNvPr>
          <p:cNvSpPr>
            <a:spLocks noGrp="1"/>
          </p:cNvSpPr>
          <p:nvPr>
            <p:ph type="body" sz="quarter" idx="12"/>
          </p:nvPr>
        </p:nvSpPr>
        <p:spPr>
          <a:xfrm>
            <a:off x="503659" y="1867010"/>
            <a:ext cx="7068019" cy="3994529"/>
          </a:xfrm>
        </p:spPr>
        <p:txBody>
          <a:bodyPr/>
          <a:lstStyle/>
          <a:p>
            <a:r>
              <a:rPr lang="en-US" dirty="0"/>
              <a:t>“Auto-Encoding Variational Bayes” </a:t>
            </a:r>
            <a:r>
              <a:rPr lang="en-US" dirty="0" err="1"/>
              <a:t>Kingma</a:t>
            </a:r>
            <a:r>
              <a:rPr lang="en-US" dirty="0"/>
              <a:t> &amp; </a:t>
            </a:r>
            <a:r>
              <a:rPr lang="en-US" dirty="0" err="1"/>
              <a:t>Weilling</a:t>
            </a:r>
            <a:r>
              <a:rPr lang="en-US" dirty="0"/>
              <a:t>, 2013, ~ 36k citations</a:t>
            </a:r>
          </a:p>
          <a:p>
            <a:r>
              <a:rPr lang="en-US" dirty="0"/>
              <a:t>Connect an encoder and decoder via a probabilistic latent space</a:t>
            </a:r>
          </a:p>
          <a:p>
            <a:r>
              <a:rPr lang="en-US" dirty="0"/>
              <a:t>We will talk more about this later…</a:t>
            </a:r>
          </a:p>
        </p:txBody>
      </p:sp>
      <p:pic>
        <p:nvPicPr>
          <p:cNvPr id="5" name="Picture 4">
            <a:extLst>
              <a:ext uri="{FF2B5EF4-FFF2-40B4-BE49-F238E27FC236}">
                <a16:creationId xmlns:a16="http://schemas.microsoft.com/office/drawing/2014/main" id="{CB370CCC-EA38-19A4-B74F-75B410F0EEEE}"/>
              </a:ext>
            </a:extLst>
          </p:cNvPr>
          <p:cNvPicPr>
            <a:picLocks noChangeAspect="1"/>
          </p:cNvPicPr>
          <p:nvPr/>
        </p:nvPicPr>
        <p:blipFill>
          <a:blip r:embed="rId2"/>
          <a:stretch>
            <a:fillRect/>
          </a:stretch>
        </p:blipFill>
        <p:spPr>
          <a:xfrm>
            <a:off x="7887466" y="1884128"/>
            <a:ext cx="3998641" cy="4016413"/>
          </a:xfrm>
          <a:prstGeom prst="rect">
            <a:avLst/>
          </a:prstGeom>
        </p:spPr>
      </p:pic>
      <p:pic>
        <p:nvPicPr>
          <p:cNvPr id="6" name="Picture 5">
            <a:extLst>
              <a:ext uri="{FF2B5EF4-FFF2-40B4-BE49-F238E27FC236}">
                <a16:creationId xmlns:a16="http://schemas.microsoft.com/office/drawing/2014/main" id="{CD108A7F-2B95-2F34-61F2-B9E6F119139C}"/>
              </a:ext>
            </a:extLst>
          </p:cNvPr>
          <p:cNvPicPr>
            <a:picLocks noChangeAspect="1"/>
          </p:cNvPicPr>
          <p:nvPr/>
        </p:nvPicPr>
        <p:blipFill>
          <a:blip r:embed="rId3"/>
          <a:stretch>
            <a:fillRect/>
          </a:stretch>
        </p:blipFill>
        <p:spPr>
          <a:xfrm>
            <a:off x="503659" y="3562814"/>
            <a:ext cx="6755781" cy="2016785"/>
          </a:xfrm>
          <a:prstGeom prst="rect">
            <a:avLst/>
          </a:prstGeom>
        </p:spPr>
      </p:pic>
      <p:sp>
        <p:nvSpPr>
          <p:cNvPr id="7" name="TextBox 6">
            <a:extLst>
              <a:ext uri="{FF2B5EF4-FFF2-40B4-BE49-F238E27FC236}">
                <a16:creationId xmlns:a16="http://schemas.microsoft.com/office/drawing/2014/main" id="{B71B856A-1E87-F808-21DF-BF3ED83835AE}"/>
              </a:ext>
            </a:extLst>
          </p:cNvPr>
          <p:cNvSpPr txBox="1"/>
          <p:nvPr/>
        </p:nvSpPr>
        <p:spPr>
          <a:xfrm>
            <a:off x="503659" y="5578061"/>
            <a:ext cx="6293711" cy="246221"/>
          </a:xfrm>
          <a:prstGeom prst="rect">
            <a:avLst/>
          </a:prstGeom>
          <a:noFill/>
        </p:spPr>
        <p:txBody>
          <a:bodyPr wrap="none" rtlCol="0">
            <a:spAutoFit/>
          </a:bodyPr>
          <a:lstStyle/>
          <a:p>
            <a:r>
              <a:rPr lang="en-US" sz="1000" dirty="0" err="1"/>
              <a:t>Kingma</a:t>
            </a:r>
            <a:r>
              <a:rPr lang="en-US" sz="1000" dirty="0"/>
              <a:t>, </a:t>
            </a:r>
            <a:r>
              <a:rPr lang="en-US" sz="1000" dirty="0" err="1"/>
              <a:t>Diederik</a:t>
            </a:r>
            <a:r>
              <a:rPr lang="en-US" sz="1000" dirty="0"/>
              <a:t> P., and Max Welling. "Auto-encoding variational bayes." </a:t>
            </a:r>
            <a:r>
              <a:rPr lang="en-US" sz="1000" dirty="0" err="1"/>
              <a:t>arXiv</a:t>
            </a:r>
            <a:r>
              <a:rPr lang="en-US" sz="1000" dirty="0"/>
              <a:t> preprint arXiv:1312.6114 (2013).</a:t>
            </a:r>
          </a:p>
        </p:txBody>
      </p:sp>
    </p:spTree>
    <p:extLst>
      <p:ext uri="{BB962C8B-B14F-4D97-AF65-F5344CB8AC3E}">
        <p14:creationId xmlns:p14="http://schemas.microsoft.com/office/powerpoint/2010/main" val="449879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FA726-F60D-E430-C50C-518632B98EBA}"/>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DAC0821-B95B-C6D7-98BF-44F3498B255A}"/>
              </a:ext>
            </a:extLst>
          </p:cNvPr>
          <p:cNvSpPr>
            <a:spLocks noGrp="1"/>
          </p:cNvSpPr>
          <p:nvPr>
            <p:ph type="body" sz="quarter" idx="11"/>
          </p:nvPr>
        </p:nvSpPr>
        <p:spPr/>
        <p:txBody>
          <a:bodyPr/>
          <a:lstStyle/>
          <a:p>
            <a:r>
              <a:rPr lang="en-US" dirty="0"/>
              <a:t>Generative Adversarial Networks (GANs)</a:t>
            </a:r>
          </a:p>
        </p:txBody>
      </p:sp>
      <p:sp>
        <p:nvSpPr>
          <p:cNvPr id="4" name="Text Placeholder 3">
            <a:extLst>
              <a:ext uri="{FF2B5EF4-FFF2-40B4-BE49-F238E27FC236}">
                <a16:creationId xmlns:a16="http://schemas.microsoft.com/office/drawing/2014/main" id="{BD050DC0-EBF2-4CC5-4A12-E5BD86A4A41F}"/>
              </a:ext>
            </a:extLst>
          </p:cNvPr>
          <p:cNvSpPr>
            <a:spLocks noGrp="1"/>
          </p:cNvSpPr>
          <p:nvPr>
            <p:ph type="body" sz="quarter" idx="12"/>
          </p:nvPr>
        </p:nvSpPr>
        <p:spPr/>
        <p:txBody>
          <a:bodyPr/>
          <a:lstStyle/>
          <a:p>
            <a:r>
              <a:rPr lang="en-US" dirty="0"/>
              <a:t>Generative Adversarial Networks, 2014, Goodfellow et al, ~67k citations</a:t>
            </a:r>
          </a:p>
        </p:txBody>
      </p:sp>
      <p:pic>
        <p:nvPicPr>
          <p:cNvPr id="6" name="Picture 5">
            <a:extLst>
              <a:ext uri="{FF2B5EF4-FFF2-40B4-BE49-F238E27FC236}">
                <a16:creationId xmlns:a16="http://schemas.microsoft.com/office/drawing/2014/main" id="{FBFA82DE-8293-F46B-9960-C369632F0F4C}"/>
              </a:ext>
            </a:extLst>
          </p:cNvPr>
          <p:cNvPicPr>
            <a:picLocks noChangeAspect="1"/>
          </p:cNvPicPr>
          <p:nvPr/>
        </p:nvPicPr>
        <p:blipFill>
          <a:blip r:embed="rId3"/>
          <a:stretch>
            <a:fillRect/>
          </a:stretch>
        </p:blipFill>
        <p:spPr>
          <a:xfrm>
            <a:off x="993140" y="2479193"/>
            <a:ext cx="4902200" cy="3314700"/>
          </a:xfrm>
          <a:prstGeom prst="rect">
            <a:avLst/>
          </a:prstGeom>
        </p:spPr>
      </p:pic>
      <p:pic>
        <p:nvPicPr>
          <p:cNvPr id="7" name="Picture 6">
            <a:extLst>
              <a:ext uri="{FF2B5EF4-FFF2-40B4-BE49-F238E27FC236}">
                <a16:creationId xmlns:a16="http://schemas.microsoft.com/office/drawing/2014/main" id="{E7765489-B7CC-21F0-E6B3-6073CCBDBF95}"/>
              </a:ext>
            </a:extLst>
          </p:cNvPr>
          <p:cNvPicPr>
            <a:picLocks noChangeAspect="1"/>
          </p:cNvPicPr>
          <p:nvPr/>
        </p:nvPicPr>
        <p:blipFill>
          <a:blip r:embed="rId4"/>
          <a:stretch>
            <a:fillRect/>
          </a:stretch>
        </p:blipFill>
        <p:spPr>
          <a:xfrm>
            <a:off x="6505666" y="2527245"/>
            <a:ext cx="4902200" cy="3314700"/>
          </a:xfrm>
          <a:prstGeom prst="rect">
            <a:avLst/>
          </a:prstGeom>
        </p:spPr>
      </p:pic>
      <p:sp>
        <p:nvSpPr>
          <p:cNvPr id="5" name="TextBox 4">
            <a:extLst>
              <a:ext uri="{FF2B5EF4-FFF2-40B4-BE49-F238E27FC236}">
                <a16:creationId xmlns:a16="http://schemas.microsoft.com/office/drawing/2014/main" id="{44005BCB-CA52-DA36-0D1E-DDAD797E5DCA}"/>
              </a:ext>
            </a:extLst>
          </p:cNvPr>
          <p:cNvSpPr txBox="1"/>
          <p:nvPr/>
        </p:nvSpPr>
        <p:spPr>
          <a:xfrm>
            <a:off x="993140" y="5756863"/>
            <a:ext cx="8151542" cy="276999"/>
          </a:xfrm>
          <a:prstGeom prst="rect">
            <a:avLst/>
          </a:prstGeom>
          <a:noFill/>
        </p:spPr>
        <p:txBody>
          <a:bodyPr wrap="square" rtlCol="0">
            <a:spAutoFit/>
          </a:bodyPr>
          <a:lstStyle/>
          <a:p>
            <a:r>
              <a:rPr lang="en-US" sz="1200" dirty="0"/>
              <a:t>Goodfellow, Ian, et al. "Generative adversarial nets." Advances in neural information processing systems 27 (2014).</a:t>
            </a:r>
          </a:p>
        </p:txBody>
      </p:sp>
    </p:spTree>
    <p:extLst>
      <p:ext uri="{BB962C8B-B14F-4D97-AF65-F5344CB8AC3E}">
        <p14:creationId xmlns:p14="http://schemas.microsoft.com/office/powerpoint/2010/main" val="263303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8AEDE4-49D9-7E93-2916-5D09121F620E}"/>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59446321-2520-F468-BFD6-B8C707E13E7B}"/>
              </a:ext>
            </a:extLst>
          </p:cNvPr>
          <p:cNvSpPr>
            <a:spLocks noGrp="1"/>
          </p:cNvSpPr>
          <p:nvPr>
            <p:ph type="body" sz="quarter" idx="11"/>
          </p:nvPr>
        </p:nvSpPr>
        <p:spPr/>
        <p:txBody>
          <a:bodyPr/>
          <a:lstStyle/>
          <a:p>
            <a:r>
              <a:rPr lang="en-US" dirty="0"/>
              <a:t>GANs</a:t>
            </a:r>
          </a:p>
        </p:txBody>
      </p:sp>
      <p:pic>
        <p:nvPicPr>
          <p:cNvPr id="1026" name="Picture 2" descr="Generative adversarial networks explained - IBM Developer">
            <a:extLst>
              <a:ext uri="{FF2B5EF4-FFF2-40B4-BE49-F238E27FC236}">
                <a16:creationId xmlns:a16="http://schemas.microsoft.com/office/drawing/2014/main" id="{9B8463CC-4476-BF03-31AC-7B57EA514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722" y="1578491"/>
            <a:ext cx="9055873" cy="4571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6EB6AB-B398-D888-C9A3-F742B71B94ED}"/>
              </a:ext>
            </a:extLst>
          </p:cNvPr>
          <p:cNvSpPr txBox="1"/>
          <p:nvPr/>
        </p:nvSpPr>
        <p:spPr>
          <a:xfrm>
            <a:off x="2319454" y="6011556"/>
            <a:ext cx="5424305" cy="276999"/>
          </a:xfrm>
          <a:prstGeom prst="rect">
            <a:avLst/>
          </a:prstGeom>
          <a:noFill/>
        </p:spPr>
        <p:txBody>
          <a:bodyPr wrap="none" rtlCol="0">
            <a:spAutoFit/>
          </a:bodyPr>
          <a:lstStyle/>
          <a:p>
            <a:r>
              <a:rPr lang="en-US" sz="1200" dirty="0"/>
              <a:t>https://</a:t>
            </a:r>
            <a:r>
              <a:rPr lang="en-US" sz="1200" dirty="0" err="1"/>
              <a:t>developer.ibm.com</a:t>
            </a:r>
            <a:r>
              <a:rPr lang="en-US" sz="1200" dirty="0"/>
              <a:t>/articles/generative-adversarial-networks-explained/</a:t>
            </a:r>
          </a:p>
        </p:txBody>
      </p:sp>
    </p:spTree>
    <p:extLst>
      <p:ext uri="{BB962C8B-B14F-4D97-AF65-F5344CB8AC3E}">
        <p14:creationId xmlns:p14="http://schemas.microsoft.com/office/powerpoint/2010/main" val="400382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FA726-F60D-E430-C50C-518632B98EBA}"/>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DAC0821-B95B-C6D7-98BF-44F3498B255A}"/>
              </a:ext>
            </a:extLst>
          </p:cNvPr>
          <p:cNvSpPr>
            <a:spLocks noGrp="1"/>
          </p:cNvSpPr>
          <p:nvPr>
            <p:ph type="body" sz="quarter" idx="11"/>
          </p:nvPr>
        </p:nvSpPr>
        <p:spPr/>
        <p:txBody>
          <a:bodyPr/>
          <a:lstStyle/>
          <a:p>
            <a:r>
              <a:rPr lang="en-US" dirty="0"/>
              <a:t>GANs</a:t>
            </a:r>
          </a:p>
        </p:txBody>
      </p:sp>
      <p:pic>
        <p:nvPicPr>
          <p:cNvPr id="5" name="Picture 4">
            <a:extLst>
              <a:ext uri="{FF2B5EF4-FFF2-40B4-BE49-F238E27FC236}">
                <a16:creationId xmlns:a16="http://schemas.microsoft.com/office/drawing/2014/main" id="{B9FAF6BD-A0A0-81F7-D89C-A344F2097B4C}"/>
              </a:ext>
            </a:extLst>
          </p:cNvPr>
          <p:cNvPicPr>
            <a:picLocks noChangeAspect="1"/>
          </p:cNvPicPr>
          <p:nvPr/>
        </p:nvPicPr>
        <p:blipFill>
          <a:blip r:embed="rId3"/>
          <a:stretch>
            <a:fillRect/>
          </a:stretch>
        </p:blipFill>
        <p:spPr>
          <a:xfrm>
            <a:off x="2707341" y="1322929"/>
            <a:ext cx="7772400" cy="5082690"/>
          </a:xfrm>
          <a:prstGeom prst="rect">
            <a:avLst/>
          </a:prstGeom>
        </p:spPr>
      </p:pic>
      <p:sp>
        <p:nvSpPr>
          <p:cNvPr id="4" name="Text Placeholder 3">
            <a:extLst>
              <a:ext uri="{FF2B5EF4-FFF2-40B4-BE49-F238E27FC236}">
                <a16:creationId xmlns:a16="http://schemas.microsoft.com/office/drawing/2014/main" id="{BD050DC0-EBF2-4CC5-4A12-E5BD86A4A41F}"/>
              </a:ext>
            </a:extLst>
          </p:cNvPr>
          <p:cNvSpPr>
            <a:spLocks noGrp="1"/>
          </p:cNvSpPr>
          <p:nvPr>
            <p:ph type="body" sz="quarter" idx="12"/>
          </p:nvPr>
        </p:nvSpPr>
        <p:spPr/>
        <p:txBody>
          <a:bodyPr/>
          <a:lstStyle/>
          <a:p>
            <a:r>
              <a:rPr lang="en-US" dirty="0"/>
              <a:t>They quickly advanced…</a:t>
            </a:r>
          </a:p>
        </p:txBody>
      </p:sp>
      <p:sp>
        <p:nvSpPr>
          <p:cNvPr id="6" name="TextBox 5">
            <a:extLst>
              <a:ext uri="{FF2B5EF4-FFF2-40B4-BE49-F238E27FC236}">
                <a16:creationId xmlns:a16="http://schemas.microsoft.com/office/drawing/2014/main" id="{CBC17D50-CCDB-4D89-8554-39E33D36A43E}"/>
              </a:ext>
            </a:extLst>
          </p:cNvPr>
          <p:cNvSpPr txBox="1"/>
          <p:nvPr/>
        </p:nvSpPr>
        <p:spPr>
          <a:xfrm>
            <a:off x="2823113" y="6405619"/>
            <a:ext cx="5985934" cy="369332"/>
          </a:xfrm>
          <a:prstGeom prst="rect">
            <a:avLst/>
          </a:prstGeom>
          <a:noFill/>
        </p:spPr>
        <p:txBody>
          <a:bodyPr wrap="none" rtlCol="0">
            <a:spAutoFit/>
          </a:bodyPr>
          <a:lstStyle/>
          <a:p>
            <a:r>
              <a:rPr lang="en-US" sz="900" dirty="0" err="1"/>
              <a:t>Karras</a:t>
            </a:r>
            <a:r>
              <a:rPr lang="en-US" sz="900" dirty="0"/>
              <a:t>, </a:t>
            </a:r>
            <a:r>
              <a:rPr lang="en-US" sz="900" dirty="0" err="1"/>
              <a:t>Tero</a:t>
            </a:r>
            <a:r>
              <a:rPr lang="en-US" sz="900" dirty="0"/>
              <a:t>, </a:t>
            </a:r>
            <a:r>
              <a:rPr lang="en-US" sz="900" dirty="0" err="1"/>
              <a:t>Samuli</a:t>
            </a:r>
            <a:r>
              <a:rPr lang="en-US" sz="900" dirty="0"/>
              <a:t> Laine, and Timo Aila. "A style-based generator architecture for generative adversarial networks." </a:t>
            </a:r>
          </a:p>
          <a:p>
            <a:r>
              <a:rPr lang="en-US" sz="900" dirty="0"/>
              <a:t>Proceedings of the IEEE/CVF conference on computer vision and pattern recognition. 2019.</a:t>
            </a:r>
          </a:p>
        </p:txBody>
      </p:sp>
    </p:spTree>
    <p:extLst>
      <p:ext uri="{BB962C8B-B14F-4D97-AF65-F5344CB8AC3E}">
        <p14:creationId xmlns:p14="http://schemas.microsoft.com/office/powerpoint/2010/main" val="2505376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82A83D-6BA9-E9B6-00B7-8E1B14EC9E9E}"/>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43A84B10-C1BF-8E0C-55E9-1FE230A23A45}"/>
              </a:ext>
            </a:extLst>
          </p:cNvPr>
          <p:cNvSpPr>
            <a:spLocks noGrp="1"/>
          </p:cNvSpPr>
          <p:nvPr>
            <p:ph type="body" sz="quarter" idx="11"/>
          </p:nvPr>
        </p:nvSpPr>
        <p:spPr/>
        <p:txBody>
          <a:bodyPr/>
          <a:lstStyle/>
          <a:p>
            <a:r>
              <a:rPr lang="en-US" dirty="0"/>
              <a:t>GANs</a:t>
            </a:r>
          </a:p>
        </p:txBody>
      </p:sp>
      <p:sp>
        <p:nvSpPr>
          <p:cNvPr id="4" name="Text Placeholder 3">
            <a:extLst>
              <a:ext uri="{FF2B5EF4-FFF2-40B4-BE49-F238E27FC236}">
                <a16:creationId xmlns:a16="http://schemas.microsoft.com/office/drawing/2014/main" id="{E6E43F77-8FC0-1B44-3B0B-CB60D9B0A9D6}"/>
              </a:ext>
            </a:extLst>
          </p:cNvPr>
          <p:cNvSpPr>
            <a:spLocks noGrp="1"/>
          </p:cNvSpPr>
          <p:nvPr>
            <p:ph type="body" sz="quarter" idx="12"/>
          </p:nvPr>
        </p:nvSpPr>
        <p:spPr>
          <a:xfrm>
            <a:off x="503659" y="1867010"/>
            <a:ext cx="4377623" cy="3994529"/>
          </a:xfrm>
        </p:spPr>
        <p:txBody>
          <a:bodyPr/>
          <a:lstStyle/>
          <a:p>
            <a:r>
              <a:rPr lang="en-US" dirty="0"/>
              <a:t>Training GANs is hard</a:t>
            </a:r>
          </a:p>
          <a:p>
            <a:r>
              <a:rPr lang="en-US" dirty="0"/>
              <a:t>We want to find a point on a saddle that is a minimum about the generator, and a maximum about the discriminator.</a:t>
            </a:r>
          </a:p>
          <a:p>
            <a:r>
              <a:rPr lang="en-US" dirty="0"/>
              <a:t>We can inject noise into the discriminator using a noise schedule determined by a diffusion model.</a:t>
            </a:r>
          </a:p>
          <a:p>
            <a:r>
              <a:rPr lang="en-US" dirty="0"/>
              <a:t>Subject to mode collapse</a:t>
            </a:r>
          </a:p>
        </p:txBody>
      </p:sp>
      <p:pic>
        <p:nvPicPr>
          <p:cNvPr id="2050" name="Picture 2" descr="Stabilizing GANs with Prediction">
            <a:extLst>
              <a:ext uri="{FF2B5EF4-FFF2-40B4-BE49-F238E27FC236}">
                <a16:creationId xmlns:a16="http://schemas.microsoft.com/office/drawing/2014/main" id="{E3A94621-8EC3-84C0-8814-3F8BC2B06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341" y="1403350"/>
            <a:ext cx="6350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41B48F-06D1-A20E-6D85-DDE4E167D29D}"/>
              </a:ext>
            </a:extLst>
          </p:cNvPr>
          <p:cNvSpPr txBox="1"/>
          <p:nvPr/>
        </p:nvSpPr>
        <p:spPr>
          <a:xfrm>
            <a:off x="5413200" y="5454650"/>
            <a:ext cx="6266459" cy="246221"/>
          </a:xfrm>
          <a:prstGeom prst="rect">
            <a:avLst/>
          </a:prstGeom>
          <a:noFill/>
        </p:spPr>
        <p:txBody>
          <a:bodyPr wrap="none" rtlCol="0">
            <a:spAutoFit/>
          </a:bodyPr>
          <a:lstStyle/>
          <a:p>
            <a:r>
              <a:rPr lang="en-US" sz="1000" dirty="0"/>
              <a:t>Min, </a:t>
            </a:r>
            <a:r>
              <a:rPr lang="en-US" sz="1000" dirty="0" err="1"/>
              <a:t>Zhiyu</a:t>
            </a:r>
            <a:r>
              <a:rPr lang="en-US" sz="1000" dirty="0"/>
              <a:t>. “Generative adversarial networks, Wasserstein distance and adversarial loss.” Alibaba </a:t>
            </a:r>
            <a:r>
              <a:rPr lang="en-US" sz="1000" dirty="0" err="1"/>
              <a:t>AliMe</a:t>
            </a:r>
            <a:r>
              <a:rPr lang="en-US" sz="1000" dirty="0"/>
              <a:t> X-Lab</a:t>
            </a:r>
          </a:p>
        </p:txBody>
      </p:sp>
    </p:spTree>
    <p:extLst>
      <p:ext uri="{BB962C8B-B14F-4D97-AF65-F5344CB8AC3E}">
        <p14:creationId xmlns:p14="http://schemas.microsoft.com/office/powerpoint/2010/main" val="84955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CFC46-6A34-1FCD-3A45-039A3C5BD611}"/>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F23BDB0-75AD-B727-050C-A07C4605680D}"/>
              </a:ext>
            </a:extLst>
          </p:cNvPr>
          <p:cNvSpPr>
            <a:spLocks noGrp="1"/>
          </p:cNvSpPr>
          <p:nvPr>
            <p:ph type="body" sz="quarter" idx="11"/>
          </p:nvPr>
        </p:nvSpPr>
        <p:spPr/>
        <p:txBody>
          <a:bodyPr/>
          <a:lstStyle/>
          <a:p>
            <a:r>
              <a:rPr lang="en-US" dirty="0"/>
              <a:t>We know what has been dominating this space…</a:t>
            </a:r>
          </a:p>
        </p:txBody>
      </p:sp>
      <p:sp>
        <p:nvSpPr>
          <p:cNvPr id="4" name="Text Placeholder 3">
            <a:extLst>
              <a:ext uri="{FF2B5EF4-FFF2-40B4-BE49-F238E27FC236}">
                <a16:creationId xmlns:a16="http://schemas.microsoft.com/office/drawing/2014/main" id="{36A24D0D-5439-C225-107E-8520D8E7DF35}"/>
              </a:ext>
            </a:extLst>
          </p:cNvPr>
          <p:cNvSpPr>
            <a:spLocks noGrp="1"/>
          </p:cNvSpPr>
          <p:nvPr>
            <p:ph type="body" sz="quarter" idx="12"/>
          </p:nvPr>
        </p:nvSpPr>
        <p:spPr>
          <a:xfrm>
            <a:off x="503659" y="1867010"/>
            <a:ext cx="7703639" cy="3994529"/>
          </a:xfrm>
        </p:spPr>
        <p:txBody>
          <a:bodyPr/>
          <a:lstStyle/>
          <a:p>
            <a:r>
              <a:rPr lang="en-US" dirty="0"/>
              <a:t>“Attention is all you need”, Vaswani et al, 2017, ~ 125k citations</a:t>
            </a:r>
          </a:p>
          <a:p>
            <a:r>
              <a:rPr lang="en-US" dirty="0"/>
              <a:t>Introduced scaled dot-produce attention and the transformer architecture</a:t>
            </a:r>
          </a:p>
        </p:txBody>
      </p:sp>
      <p:pic>
        <p:nvPicPr>
          <p:cNvPr id="5" name="Picture 4">
            <a:extLst>
              <a:ext uri="{FF2B5EF4-FFF2-40B4-BE49-F238E27FC236}">
                <a16:creationId xmlns:a16="http://schemas.microsoft.com/office/drawing/2014/main" id="{A4141681-4DDC-2912-C2B9-6A0C3ABC1E15}"/>
              </a:ext>
            </a:extLst>
          </p:cNvPr>
          <p:cNvPicPr>
            <a:picLocks noChangeAspect="1"/>
          </p:cNvPicPr>
          <p:nvPr/>
        </p:nvPicPr>
        <p:blipFill>
          <a:blip r:embed="rId3"/>
          <a:stretch>
            <a:fillRect/>
          </a:stretch>
        </p:blipFill>
        <p:spPr>
          <a:xfrm>
            <a:off x="8364084" y="1445722"/>
            <a:ext cx="3542343" cy="5112563"/>
          </a:xfrm>
          <a:prstGeom prst="rect">
            <a:avLst/>
          </a:prstGeom>
        </p:spPr>
      </p:pic>
      <p:pic>
        <p:nvPicPr>
          <p:cNvPr id="1026" name="Picture 2" descr="openai&quot; Icon - Download for free – Iconduck">
            <a:extLst>
              <a:ext uri="{FF2B5EF4-FFF2-40B4-BE49-F238E27FC236}">
                <a16:creationId xmlns:a16="http://schemas.microsoft.com/office/drawing/2014/main" id="{2080AC25-5D7B-3908-B13F-A5C2BDA62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4" y="3021526"/>
            <a:ext cx="2346615" cy="23779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8406C52-8EE8-E649-ABF6-340FCE60184E}"/>
              </a:ext>
            </a:extLst>
          </p:cNvPr>
          <p:cNvPicPr>
            <a:picLocks noChangeAspect="1"/>
          </p:cNvPicPr>
          <p:nvPr/>
        </p:nvPicPr>
        <p:blipFill>
          <a:blip r:embed="rId5"/>
          <a:stretch>
            <a:fillRect/>
          </a:stretch>
        </p:blipFill>
        <p:spPr>
          <a:xfrm>
            <a:off x="2498142" y="2915396"/>
            <a:ext cx="2346615" cy="2590253"/>
          </a:xfrm>
          <a:prstGeom prst="rect">
            <a:avLst/>
          </a:prstGeom>
        </p:spPr>
      </p:pic>
      <p:pic>
        <p:nvPicPr>
          <p:cNvPr id="1036" name="Picture 12" descr="Introducing Gemini: Google's most capable AI model yet">
            <a:extLst>
              <a:ext uri="{FF2B5EF4-FFF2-40B4-BE49-F238E27FC236}">
                <a16:creationId xmlns:a16="http://schemas.microsoft.com/office/drawing/2014/main" id="{C3372773-FA90-B9C9-C5A8-E8E5F1551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542" y="3243760"/>
            <a:ext cx="3205755" cy="180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05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17EC9-41C1-7514-3B9E-0321CB21E621}"/>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3963AEC6-86AC-6CA3-2ECB-F34217705A50}"/>
              </a:ext>
            </a:extLst>
          </p:cNvPr>
          <p:cNvSpPr>
            <a:spLocks noGrp="1"/>
          </p:cNvSpPr>
          <p:nvPr>
            <p:ph type="body" sz="quarter" idx="11"/>
          </p:nvPr>
        </p:nvSpPr>
        <p:spPr/>
        <p:txBody>
          <a:bodyPr/>
          <a:lstStyle/>
          <a:p>
            <a:r>
              <a:rPr lang="en-US" dirty="0"/>
              <a:t>Diffusion</a:t>
            </a:r>
          </a:p>
        </p:txBody>
      </p:sp>
      <p:sp>
        <p:nvSpPr>
          <p:cNvPr id="4" name="Text Placeholder 3">
            <a:extLst>
              <a:ext uri="{FF2B5EF4-FFF2-40B4-BE49-F238E27FC236}">
                <a16:creationId xmlns:a16="http://schemas.microsoft.com/office/drawing/2014/main" id="{BE5DA49F-0FE9-3901-1B47-7C32694B9CA8}"/>
              </a:ext>
            </a:extLst>
          </p:cNvPr>
          <p:cNvSpPr>
            <a:spLocks noGrp="1"/>
          </p:cNvSpPr>
          <p:nvPr>
            <p:ph type="body" sz="quarter" idx="12"/>
          </p:nvPr>
        </p:nvSpPr>
        <p:spPr/>
        <p:txBody>
          <a:bodyPr/>
          <a:lstStyle/>
          <a:p>
            <a:r>
              <a:rPr lang="en-US" dirty="0"/>
              <a:t>Deep unsupervised learning using nonequilibrium thermodynamics, </a:t>
            </a:r>
            <a:r>
              <a:rPr lang="en-US" dirty="0" err="1"/>
              <a:t>Sohl</a:t>
            </a:r>
            <a:r>
              <a:rPr lang="en-US" dirty="0"/>
              <a:t>-Dickstein et al, 2015, ~ 5k citations</a:t>
            </a:r>
          </a:p>
          <a:p>
            <a:r>
              <a:rPr lang="en-US" dirty="0"/>
              <a:t>Denoising diffusion probabilistic models (DDPM), Ho et al, 2020 ~ 10k citations</a:t>
            </a:r>
          </a:p>
          <a:p>
            <a:r>
              <a:rPr lang="en-US" dirty="0"/>
              <a:t>High-resolution image synthesis with latent diffusion models, </a:t>
            </a:r>
            <a:r>
              <a:rPr lang="en-US" dirty="0" err="1"/>
              <a:t>Rombach</a:t>
            </a:r>
            <a:r>
              <a:rPr lang="en-US" dirty="0"/>
              <a:t> et al 2022, ~ 8k citations</a:t>
            </a:r>
          </a:p>
          <a:p>
            <a:endParaRPr lang="en-US" dirty="0"/>
          </a:p>
        </p:txBody>
      </p:sp>
      <p:pic>
        <p:nvPicPr>
          <p:cNvPr id="5" name="Picture 4">
            <a:extLst>
              <a:ext uri="{FF2B5EF4-FFF2-40B4-BE49-F238E27FC236}">
                <a16:creationId xmlns:a16="http://schemas.microsoft.com/office/drawing/2014/main" id="{6809B2B6-1E4F-2E46-4104-A86570C4F83C}"/>
              </a:ext>
            </a:extLst>
          </p:cNvPr>
          <p:cNvPicPr>
            <a:picLocks noChangeAspect="1"/>
          </p:cNvPicPr>
          <p:nvPr/>
        </p:nvPicPr>
        <p:blipFill>
          <a:blip r:embed="rId3"/>
          <a:stretch>
            <a:fillRect/>
          </a:stretch>
        </p:blipFill>
        <p:spPr>
          <a:xfrm>
            <a:off x="326989" y="3659550"/>
            <a:ext cx="11099686" cy="2201989"/>
          </a:xfrm>
          <a:prstGeom prst="rect">
            <a:avLst/>
          </a:prstGeom>
        </p:spPr>
      </p:pic>
    </p:spTree>
    <p:extLst>
      <p:ext uri="{BB962C8B-B14F-4D97-AF65-F5344CB8AC3E}">
        <p14:creationId xmlns:p14="http://schemas.microsoft.com/office/powerpoint/2010/main" val="1310560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B816D-5D68-EA48-B28F-F3480DAD2B5B}"/>
              </a:ext>
            </a:extLst>
          </p:cNvPr>
          <p:cNvSpPr>
            <a:spLocks noGrp="1"/>
          </p:cNvSpPr>
          <p:nvPr>
            <p:ph type="body" sz="quarter" idx="10"/>
          </p:nvPr>
        </p:nvSpPr>
        <p:spPr/>
        <p:txBody>
          <a:bodyPr/>
          <a:lstStyle/>
          <a:p>
            <a:r>
              <a:rPr lang="en-US" dirty="0"/>
              <a:t>History of Generative AI</a:t>
            </a:r>
          </a:p>
          <a:p>
            <a:endParaRPr lang="en-US" dirty="0"/>
          </a:p>
        </p:txBody>
      </p:sp>
      <p:pic>
        <p:nvPicPr>
          <p:cNvPr id="2050" name="Picture 2">
            <a:extLst>
              <a:ext uri="{FF2B5EF4-FFF2-40B4-BE49-F238E27FC236}">
                <a16:creationId xmlns:a16="http://schemas.microsoft.com/office/drawing/2014/main" id="{70B06F11-5B0A-DAF5-7EDC-3EF4E73C6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98" y="4138300"/>
            <a:ext cx="1995897" cy="13815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djourney Prompt Generator | Pickaxe">
            <a:extLst>
              <a:ext uri="{FF2B5EF4-FFF2-40B4-BE49-F238E27FC236}">
                <a16:creationId xmlns:a16="http://schemas.microsoft.com/office/drawing/2014/main" id="{E417D715-3A34-4151-7156-DE402A11D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8454" y="-791069"/>
            <a:ext cx="2977376" cy="2977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lose-up of a person's face&#10;&#10;Description automatically generated">
            <a:extLst>
              <a:ext uri="{FF2B5EF4-FFF2-40B4-BE49-F238E27FC236}">
                <a16:creationId xmlns:a16="http://schemas.microsoft.com/office/drawing/2014/main" id="{143DC590-03C6-3294-DDFE-8BAD978012E3}"/>
              </a:ext>
            </a:extLst>
          </p:cNvPr>
          <p:cNvPicPr>
            <a:picLocks noChangeAspect="1"/>
          </p:cNvPicPr>
          <p:nvPr/>
        </p:nvPicPr>
        <p:blipFill>
          <a:blip r:embed="rId5"/>
          <a:stretch>
            <a:fillRect/>
          </a:stretch>
        </p:blipFill>
        <p:spPr>
          <a:xfrm>
            <a:off x="8341112" y="1081668"/>
            <a:ext cx="3850888" cy="5776332"/>
          </a:xfrm>
          <a:prstGeom prst="rect">
            <a:avLst/>
          </a:prstGeom>
        </p:spPr>
      </p:pic>
      <p:pic>
        <p:nvPicPr>
          <p:cNvPr id="2062" name="Picture 14" descr="The best Stable Diffusion models to create photorealistic images | by  Shyanne Barretto | RenderNet.ai | Medium">
            <a:extLst>
              <a:ext uri="{FF2B5EF4-FFF2-40B4-BE49-F238E27FC236}">
                <a16:creationId xmlns:a16="http://schemas.microsoft.com/office/drawing/2014/main" id="{ECD638DB-16BD-ED43-B70D-8B4809373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0710" y="3797073"/>
            <a:ext cx="3066585" cy="3066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background with white letters&#10;&#10;Description automatically generated">
            <a:extLst>
              <a:ext uri="{FF2B5EF4-FFF2-40B4-BE49-F238E27FC236}">
                <a16:creationId xmlns:a16="http://schemas.microsoft.com/office/drawing/2014/main" id="{C0FBF01A-B4AC-8FEC-35A7-83821E8804C3}"/>
              </a:ext>
            </a:extLst>
          </p:cNvPr>
          <p:cNvPicPr>
            <a:picLocks noChangeAspect="1"/>
          </p:cNvPicPr>
          <p:nvPr/>
        </p:nvPicPr>
        <p:blipFill>
          <a:blip r:embed="rId7"/>
          <a:stretch>
            <a:fillRect/>
          </a:stretch>
        </p:blipFill>
        <p:spPr>
          <a:xfrm>
            <a:off x="5260710" y="3630816"/>
            <a:ext cx="3080402" cy="1014971"/>
          </a:xfrm>
          <a:prstGeom prst="rect">
            <a:avLst/>
          </a:prstGeom>
        </p:spPr>
      </p:pic>
      <p:pic>
        <p:nvPicPr>
          <p:cNvPr id="8" name="Picture 7" descr="A astronaut riding a horse&#10;&#10;Description automatically generated">
            <a:extLst>
              <a:ext uri="{FF2B5EF4-FFF2-40B4-BE49-F238E27FC236}">
                <a16:creationId xmlns:a16="http://schemas.microsoft.com/office/drawing/2014/main" id="{161948D4-35A7-E99C-727D-72399C78FC8F}"/>
              </a:ext>
            </a:extLst>
          </p:cNvPr>
          <p:cNvPicPr>
            <a:picLocks noChangeAspect="1"/>
          </p:cNvPicPr>
          <p:nvPr/>
        </p:nvPicPr>
        <p:blipFill>
          <a:blip r:embed="rId8"/>
          <a:stretch>
            <a:fillRect/>
          </a:stretch>
        </p:blipFill>
        <p:spPr>
          <a:xfrm>
            <a:off x="4444934" y="-232527"/>
            <a:ext cx="4513697" cy="4513697"/>
          </a:xfrm>
          <a:prstGeom prst="rect">
            <a:avLst/>
          </a:prstGeom>
        </p:spPr>
      </p:pic>
      <p:pic>
        <p:nvPicPr>
          <p:cNvPr id="23" name="Picture 22" descr="A cat in a garment&#10;&#10;Description automatically generated">
            <a:extLst>
              <a:ext uri="{FF2B5EF4-FFF2-40B4-BE49-F238E27FC236}">
                <a16:creationId xmlns:a16="http://schemas.microsoft.com/office/drawing/2014/main" id="{3B621443-E0DA-EC6F-3536-9A139454B529}"/>
              </a:ext>
            </a:extLst>
          </p:cNvPr>
          <p:cNvPicPr>
            <a:picLocks noChangeAspect="1"/>
          </p:cNvPicPr>
          <p:nvPr/>
        </p:nvPicPr>
        <p:blipFill>
          <a:blip r:embed="rId9"/>
          <a:stretch>
            <a:fillRect/>
          </a:stretch>
        </p:blipFill>
        <p:spPr>
          <a:xfrm>
            <a:off x="2729328" y="3060927"/>
            <a:ext cx="2531382" cy="3797073"/>
          </a:xfrm>
          <a:prstGeom prst="rect">
            <a:avLst/>
          </a:prstGeom>
        </p:spPr>
      </p:pic>
      <p:pic>
        <p:nvPicPr>
          <p:cNvPr id="15" name="Picture 14" descr="A cartoon of a avocado sitting on a couch with a person with a face mask&#10;&#10;Description automatically generated">
            <a:extLst>
              <a:ext uri="{FF2B5EF4-FFF2-40B4-BE49-F238E27FC236}">
                <a16:creationId xmlns:a16="http://schemas.microsoft.com/office/drawing/2014/main" id="{CEAFE1D2-D53F-AA06-6635-AD53E33C8CA4}"/>
              </a:ext>
            </a:extLst>
          </p:cNvPr>
          <p:cNvPicPr>
            <a:picLocks noChangeAspect="1"/>
          </p:cNvPicPr>
          <p:nvPr/>
        </p:nvPicPr>
        <p:blipFill>
          <a:blip r:embed="rId10"/>
          <a:stretch>
            <a:fillRect/>
          </a:stretch>
        </p:blipFill>
        <p:spPr>
          <a:xfrm>
            <a:off x="-397006" y="1532427"/>
            <a:ext cx="4064000" cy="2311400"/>
          </a:xfrm>
          <a:prstGeom prst="rect">
            <a:avLst/>
          </a:prstGeom>
        </p:spPr>
      </p:pic>
      <p:pic>
        <p:nvPicPr>
          <p:cNvPr id="2064" name="Picture 16" descr="OpenAI's Video Generator Sora Is Stunning and Utterly Terrifying">
            <a:extLst>
              <a:ext uri="{FF2B5EF4-FFF2-40B4-BE49-F238E27FC236}">
                <a16:creationId xmlns:a16="http://schemas.microsoft.com/office/drawing/2014/main" id="{751DE819-9FAC-57C2-2327-703A103A0E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1282700"/>
            <a:ext cx="76200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39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The history of generative AI</a:t>
            </a:r>
          </a:p>
          <a:p>
            <a:r>
              <a:rPr lang="en-US" dirty="0"/>
              <a:t>Inspiration from physics</a:t>
            </a:r>
          </a:p>
          <a:p>
            <a:r>
              <a:rPr lang="en-US" dirty="0"/>
              <a:t>Building blocks of diffusion</a:t>
            </a:r>
          </a:p>
          <a:p>
            <a:r>
              <a:rPr lang="en-US" dirty="0"/>
              <a:t>Where can you get them from</a:t>
            </a:r>
          </a:p>
          <a:p>
            <a:r>
              <a:rPr lang="en-US" dirty="0"/>
              <a:t>Code!</a:t>
            </a:r>
          </a:p>
          <a:p>
            <a:pPr marL="0" indent="0">
              <a:buNone/>
            </a:pPr>
            <a:endParaRPr lang="en-US" dirty="0"/>
          </a:p>
          <a:p>
            <a:pPr marL="0" indent="0">
              <a:buNone/>
            </a:pPr>
            <a:r>
              <a:rPr lang="en-US" dirty="0"/>
              <a:t>Code and slides available on:</a:t>
            </a:r>
          </a:p>
          <a:p>
            <a:pPr marL="0" indent="0">
              <a:buNone/>
            </a:pPr>
            <a:r>
              <a:rPr lang="en-US" dirty="0">
                <a:hlinkClick r:id="rId3"/>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85000" lnSpcReduction="20000"/>
          </a:bodyPr>
          <a:lstStyle/>
          <a:p>
            <a:r>
              <a:rPr lang="en-US" dirty="0"/>
              <a:t>Introduction to the Accelerate Science </a:t>
            </a:r>
            <a:r>
              <a:rPr lang="en-US" dirty="0" err="1"/>
              <a:t>Programme</a:t>
            </a:r>
            <a:endParaRPr lang="en-US" dirty="0"/>
          </a:p>
          <a:p>
            <a:r>
              <a:rPr lang="en-US" dirty="0"/>
              <a:t>History of Generative AI</a:t>
            </a:r>
          </a:p>
          <a:p>
            <a:r>
              <a:rPr lang="en-US" dirty="0"/>
              <a:t>Inspiration from Physics</a:t>
            </a:r>
          </a:p>
          <a:p>
            <a:r>
              <a:rPr lang="en-US" dirty="0">
                <a:solidFill>
                  <a:srgbClr val="235EE2"/>
                </a:solidFill>
              </a:rPr>
              <a:t>BREAK</a:t>
            </a:r>
          </a:p>
          <a:p>
            <a:r>
              <a:rPr lang="en-US" dirty="0"/>
              <a:t>Building blocks</a:t>
            </a:r>
          </a:p>
          <a:p>
            <a:pPr lvl="1"/>
            <a:r>
              <a:rPr lang="en-US" dirty="0"/>
              <a:t>VAEs</a:t>
            </a:r>
          </a:p>
          <a:p>
            <a:pPr lvl="1"/>
            <a:r>
              <a:rPr lang="en-US" dirty="0"/>
              <a:t>U-Net</a:t>
            </a:r>
          </a:p>
          <a:p>
            <a:pPr lvl="1"/>
            <a:r>
              <a:rPr lang="en-US" dirty="0"/>
              <a:t>CLIP</a:t>
            </a:r>
          </a:p>
          <a:p>
            <a:r>
              <a:rPr lang="en-US" dirty="0">
                <a:solidFill>
                  <a:srgbClr val="235EE2"/>
                </a:solidFill>
              </a:rPr>
              <a:t>LUNCH</a:t>
            </a:r>
          </a:p>
          <a:p>
            <a:r>
              <a:rPr lang="en-US" dirty="0"/>
              <a:t>DDPM Algorithm</a:t>
            </a:r>
          </a:p>
          <a:p>
            <a:r>
              <a:rPr lang="en-US" dirty="0"/>
              <a:t>Applications</a:t>
            </a:r>
          </a:p>
          <a:p>
            <a:r>
              <a:rPr lang="en-US" dirty="0"/>
              <a:t>Data Ethics</a:t>
            </a:r>
          </a:p>
          <a:p>
            <a:r>
              <a:rPr lang="en-US" dirty="0">
                <a:solidFill>
                  <a:srgbClr val="235EE2"/>
                </a:solidFill>
              </a:rPr>
              <a:t>BREAK</a:t>
            </a:r>
          </a:p>
          <a:p>
            <a:r>
              <a:rPr lang="en-US" dirty="0"/>
              <a:t>Evaluation</a:t>
            </a:r>
          </a:p>
          <a:p>
            <a:r>
              <a:rPr lang="en-US" dirty="0"/>
              <a:t>What’s out there?</a:t>
            </a:r>
          </a:p>
          <a:p>
            <a:r>
              <a:rPr lang="en-US" dirty="0"/>
              <a:t>No code</a:t>
            </a:r>
          </a:p>
        </p:txBody>
      </p:sp>
    </p:spTree>
    <p:extLst>
      <p:ext uri="{BB962C8B-B14F-4D97-AF65-F5344CB8AC3E}">
        <p14:creationId xmlns:p14="http://schemas.microsoft.com/office/powerpoint/2010/main" val="8164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Diffusion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dirty="0"/>
              <a:t>We want to:</a:t>
            </a:r>
          </a:p>
          <a:p>
            <a:r>
              <a:rPr lang="en-US" dirty="0"/>
              <a:t>Support</a:t>
            </a:r>
            <a:r>
              <a:rPr lang="en-US" dirty="0">
                <a:solidFill>
                  <a:srgbClr val="404040"/>
                </a:solidFill>
              </a:rPr>
              <a:t> researchers across the university to use AI – that’s diffusion models in this group.</a:t>
            </a:r>
            <a:endParaRPr lang="en-US" dirty="0"/>
          </a:p>
          <a:p>
            <a:r>
              <a:rPr lang="en-US" dirty="0"/>
              <a:t>Better understand the challenges that researchers face.</a:t>
            </a:r>
          </a:p>
          <a:p>
            <a:r>
              <a:rPr lang="en-US" dirty="0"/>
              <a:t>Identify what training courses or software resources we might want the Accelerate Science </a:t>
            </a:r>
            <a:r>
              <a:rPr lang="en-US" dirty="0" err="1"/>
              <a:t>Programme</a:t>
            </a:r>
            <a:r>
              <a:rPr lang="en-US" dirty="0"/>
              <a:t> to create.</a:t>
            </a:r>
          </a:p>
          <a:p>
            <a:pPr lvl="1"/>
            <a:r>
              <a:rPr lang="en-US" dirty="0">
                <a:solidFill>
                  <a:srgbClr val="404040"/>
                </a:solidFill>
                <a:latin typeface="Helvetica"/>
                <a:cs typeface="Helvetica"/>
              </a:rPr>
              <a:t>Including shared code</a:t>
            </a:r>
          </a:p>
          <a:p>
            <a:r>
              <a:rPr lang="en-US" dirty="0"/>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What do you know…?</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endParaRPr lang="en-US" dirty="0">
              <a:solidFill>
                <a:srgbClr val="404040"/>
              </a:solidFill>
              <a:latin typeface="Helvetica"/>
              <a:cs typeface="Helvetica"/>
            </a:endParaRPr>
          </a:p>
          <a:p>
            <a:pPr marL="0" indent="0">
              <a:buNone/>
            </a:pPr>
            <a:endParaRPr lang="en-US" dirty="0">
              <a:solidFill>
                <a:srgbClr val="404040"/>
              </a:solidFill>
              <a:latin typeface="Helvetica"/>
              <a:cs typeface="Helvetica"/>
            </a:endParaRPr>
          </a:p>
          <a:p>
            <a:pPr marL="0" indent="0" algn="ctr">
              <a:buNone/>
            </a:pPr>
            <a:r>
              <a:rPr lang="en-US" sz="2133" b="1" i="1" dirty="0">
                <a:solidFill>
                  <a:srgbClr val="404040"/>
                </a:solidFill>
              </a:rPr>
              <a:t>What do you know about Diffusion Models…?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dirty="0"/>
              <a:t>What do you know…?</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dirty="0"/>
              <a:t>…about diffusion models?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do YOU intend to use them for?</a:t>
            </a:r>
          </a:p>
        </p:txBody>
      </p:sp>
    </p:spTree>
    <p:extLst>
      <p:ext uri="{BB962C8B-B14F-4D97-AF65-F5344CB8AC3E}">
        <p14:creationId xmlns:p14="http://schemas.microsoft.com/office/powerpoint/2010/main" val="1363420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dirty="0"/>
              <a:t>History of Generative AI</a:t>
            </a:r>
          </a:p>
        </p:txBody>
      </p:sp>
    </p:spTree>
    <p:extLst>
      <p:ext uri="{BB962C8B-B14F-4D97-AF65-F5344CB8AC3E}">
        <p14:creationId xmlns:p14="http://schemas.microsoft.com/office/powerpoint/2010/main" val="241864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5FF0CA-C69E-2AA5-25EF-8B79AA99CCA6}"/>
              </a:ext>
            </a:extLst>
          </p:cNvPr>
          <p:cNvSpPr>
            <a:spLocks noGrp="1"/>
          </p:cNvSpPr>
          <p:nvPr>
            <p:ph type="body" sz="quarter" idx="10"/>
          </p:nvPr>
        </p:nvSpPr>
        <p:spPr/>
        <p:txBody>
          <a:bodyPr/>
          <a:lstStyle/>
          <a:p>
            <a:r>
              <a:rPr lang="en-US" dirty="0"/>
              <a:t>History of Generative AI</a:t>
            </a:r>
          </a:p>
        </p:txBody>
      </p:sp>
      <p:sp>
        <p:nvSpPr>
          <p:cNvPr id="3" name="Text Placeholder 2">
            <a:extLst>
              <a:ext uri="{FF2B5EF4-FFF2-40B4-BE49-F238E27FC236}">
                <a16:creationId xmlns:a16="http://schemas.microsoft.com/office/drawing/2014/main" id="{940E4509-5E37-D7A9-3EDB-BC33E5B39DF0}"/>
              </a:ext>
            </a:extLst>
          </p:cNvPr>
          <p:cNvSpPr>
            <a:spLocks noGrp="1"/>
          </p:cNvSpPr>
          <p:nvPr>
            <p:ph type="body" sz="quarter" idx="11"/>
          </p:nvPr>
        </p:nvSpPr>
        <p:spPr/>
        <p:txBody>
          <a:bodyPr/>
          <a:lstStyle/>
          <a:p>
            <a:r>
              <a:rPr lang="en-US" dirty="0" err="1"/>
              <a:t>GenAI</a:t>
            </a:r>
            <a:r>
              <a:rPr lang="en-US" dirty="0"/>
              <a:t> as we know it today really began in the mid 2000s</a:t>
            </a:r>
          </a:p>
        </p:txBody>
      </p:sp>
      <p:sp>
        <p:nvSpPr>
          <p:cNvPr id="4" name="Text Placeholder 3">
            <a:extLst>
              <a:ext uri="{FF2B5EF4-FFF2-40B4-BE49-F238E27FC236}">
                <a16:creationId xmlns:a16="http://schemas.microsoft.com/office/drawing/2014/main" id="{C640D828-D7ED-9BB7-E5FF-C0C275C12DD5}"/>
              </a:ext>
            </a:extLst>
          </p:cNvPr>
          <p:cNvSpPr>
            <a:spLocks noGrp="1"/>
          </p:cNvSpPr>
          <p:nvPr>
            <p:ph type="body" sz="quarter" idx="12"/>
          </p:nvPr>
        </p:nvSpPr>
        <p:spPr/>
        <p:txBody>
          <a:bodyPr/>
          <a:lstStyle/>
          <a:p>
            <a:r>
              <a:rPr lang="en-US" dirty="0"/>
              <a:t>“A fast learning algorithm for deep belief nets”, 2006, Hinton et al ~ 21k citations</a:t>
            </a:r>
          </a:p>
          <a:p>
            <a:r>
              <a:rPr lang="en-US" dirty="0"/>
              <a:t>Restricted Boltzmann machines </a:t>
            </a:r>
          </a:p>
        </p:txBody>
      </p:sp>
      <p:pic>
        <p:nvPicPr>
          <p:cNvPr id="7" name="Picture 6">
            <a:extLst>
              <a:ext uri="{FF2B5EF4-FFF2-40B4-BE49-F238E27FC236}">
                <a16:creationId xmlns:a16="http://schemas.microsoft.com/office/drawing/2014/main" id="{1329AEBF-30BC-629C-DEBB-1A34979DFC8F}"/>
              </a:ext>
            </a:extLst>
          </p:cNvPr>
          <p:cNvPicPr>
            <a:picLocks noChangeAspect="1"/>
          </p:cNvPicPr>
          <p:nvPr/>
        </p:nvPicPr>
        <p:blipFill>
          <a:blip r:embed="rId3"/>
          <a:stretch>
            <a:fillRect/>
          </a:stretch>
        </p:blipFill>
        <p:spPr>
          <a:xfrm>
            <a:off x="2205459" y="3083884"/>
            <a:ext cx="7772400" cy="2899228"/>
          </a:xfrm>
          <a:prstGeom prst="rect">
            <a:avLst/>
          </a:prstGeom>
        </p:spPr>
      </p:pic>
      <p:sp>
        <p:nvSpPr>
          <p:cNvPr id="9" name="TextBox 8">
            <a:extLst>
              <a:ext uri="{FF2B5EF4-FFF2-40B4-BE49-F238E27FC236}">
                <a16:creationId xmlns:a16="http://schemas.microsoft.com/office/drawing/2014/main" id="{6C701CDE-C439-6CCE-2D36-A47ED2B657BB}"/>
              </a:ext>
            </a:extLst>
          </p:cNvPr>
          <p:cNvSpPr txBox="1"/>
          <p:nvPr/>
        </p:nvSpPr>
        <p:spPr>
          <a:xfrm>
            <a:off x="2205459" y="5983112"/>
            <a:ext cx="8364790" cy="246221"/>
          </a:xfrm>
          <a:prstGeom prst="rect">
            <a:avLst/>
          </a:prstGeom>
          <a:noFill/>
        </p:spPr>
        <p:txBody>
          <a:bodyPr wrap="none" rtlCol="0">
            <a:spAutoFit/>
          </a:bodyPr>
          <a:lstStyle/>
          <a:p>
            <a:r>
              <a:rPr lang="en-US" sz="1000" dirty="0"/>
              <a:t>Hinton, Geoffrey E., Simon </a:t>
            </a:r>
            <a:r>
              <a:rPr lang="en-US" sz="1000" dirty="0" err="1"/>
              <a:t>Osindero</a:t>
            </a:r>
            <a:r>
              <a:rPr lang="en-US" sz="1000" dirty="0"/>
              <a:t>, and Yee-</a:t>
            </a:r>
            <a:r>
              <a:rPr lang="en-US" sz="1000" dirty="0" err="1"/>
              <a:t>Whye</a:t>
            </a:r>
            <a:r>
              <a:rPr lang="en-US" sz="1000" dirty="0"/>
              <a:t> </a:t>
            </a:r>
            <a:r>
              <a:rPr lang="en-US" sz="1000" dirty="0" err="1"/>
              <a:t>Teh</a:t>
            </a:r>
            <a:r>
              <a:rPr lang="en-US" sz="1000" dirty="0"/>
              <a:t>. "A fast learning algorithm for deep belief nets." Neural computation 18.7 (2006): 1527-1554.</a:t>
            </a:r>
          </a:p>
        </p:txBody>
      </p:sp>
    </p:spTree>
    <p:extLst>
      <p:ext uri="{BB962C8B-B14F-4D97-AF65-F5344CB8AC3E}">
        <p14:creationId xmlns:p14="http://schemas.microsoft.com/office/powerpoint/2010/main" val="1661258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1878</TotalTime>
  <Words>1560</Words>
  <Application>Microsoft Macintosh PowerPoint</Application>
  <PresentationFormat>Widescreen</PresentationFormat>
  <Paragraphs>174</Paragraphs>
  <Slides>17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Arial</vt:lpstr>
      <vt:lpstr>Avenir Book</vt:lpstr>
      <vt:lpstr>Avenir Heavy</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5</cp:revision>
  <dcterms:created xsi:type="dcterms:W3CDTF">2024-06-18T08:32:25Z</dcterms:created>
  <dcterms:modified xsi:type="dcterms:W3CDTF">2024-11-05T16:19:13Z</dcterms:modified>
</cp:coreProperties>
</file>